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9"/>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x="18288000" cy="10287000"/>
  <p:notesSz cx="6858000" cy="9144000"/>
  <p:embeddedFontLst>
    <p:embeddedFont>
      <p:font typeface="Roboto Bold" charset="1" panose="02000000000000000000"/>
      <p:regular r:id="rId42"/>
    </p:embeddedFont>
    <p:embeddedFont>
      <p:font typeface="Roboto" charset="1" panose="02000000000000000000"/>
      <p:regular r:id="rId44"/>
    </p:embeddedFont>
    <p:embeddedFont>
      <p:font typeface="Roboto Bold Italics" charset="1" panose="02000000000000000000"/>
      <p:regular r:id="rId45"/>
    </p:embeddedFont>
    <p:embeddedFont>
      <p:font typeface="Kitchakan Bold" charset="1" panose="00000000000000000000"/>
      <p:regular r:id="rId50"/>
    </p:embeddedFont>
    <p:embeddedFont>
      <p:font typeface="HK Grotesk" charset="1" panose="00000500000000000000"/>
      <p:regular r:id="rId51"/>
    </p:embeddedFont>
    <p:embeddedFont>
      <p:font typeface="Canva Sans Bold" charset="1" panose="020B0803030501040103"/>
      <p:regular r:id="rId60"/>
    </p:embeddedFont>
    <p:embeddedFont>
      <p:font typeface="Canva Sans" charset="1" panose="020B0503030501040103"/>
      <p:regular r:id="rId61"/>
    </p:embeddedFont>
    <p:embeddedFont>
      <p:font typeface="Montserrat" charset="1" panose="0000050000000000000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notesMasters/notesMaster1.xml" Type="http://schemas.openxmlformats.org/officeDocument/2006/relationships/notesMaster"/><Relationship Id="rId4" Target="theme/theme1.xml" Type="http://schemas.openxmlformats.org/officeDocument/2006/relationships/theme"/><Relationship Id="rId40" Target="theme/theme2.xml" Type="http://schemas.openxmlformats.org/officeDocument/2006/relationships/theme"/><Relationship Id="rId41" Target="notesSlides/notesSlide1.xml" Type="http://schemas.openxmlformats.org/officeDocument/2006/relationships/notesSlide"/><Relationship Id="rId42" Target="fonts/font42.fntdata" Type="http://schemas.openxmlformats.org/officeDocument/2006/relationships/font"/><Relationship Id="rId43" Target="notesSlides/notesSlide2.xml" Type="http://schemas.openxmlformats.org/officeDocument/2006/relationships/notesSlide"/><Relationship Id="rId44" Target="fonts/font44.fntdata" Type="http://schemas.openxmlformats.org/officeDocument/2006/relationships/font"/><Relationship Id="rId45" Target="fonts/font45.fntdata" Type="http://schemas.openxmlformats.org/officeDocument/2006/relationships/font"/><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notesSlides/notesSlide7.xml" Type="http://schemas.openxmlformats.org/officeDocument/2006/relationships/notesSlide"/><Relationship Id="rId53" Target="notesSlides/notesSlide8.xml" Type="http://schemas.openxmlformats.org/officeDocument/2006/relationships/notesSlide"/><Relationship Id="rId54" Target="notesSlides/notesSlide9.xml" Type="http://schemas.openxmlformats.org/officeDocument/2006/relationships/notesSlide"/><Relationship Id="rId55" Target="notesSlides/notesSlide10.xml" Type="http://schemas.openxmlformats.org/officeDocument/2006/relationships/notesSlide"/><Relationship Id="rId56" Target="notesSlides/notesSlide11.xml" Type="http://schemas.openxmlformats.org/officeDocument/2006/relationships/notesSlide"/><Relationship Id="rId57" Target="notesSlides/notesSlide12.xml" Type="http://schemas.openxmlformats.org/officeDocument/2006/relationships/notesSlide"/><Relationship Id="rId58" Target="notesSlides/notesSlide13.xml" Type="http://schemas.openxmlformats.org/officeDocument/2006/relationships/notesSlide"/><Relationship Id="rId59" Target="notesSlides/notesSlide14.xml" Type="http://schemas.openxmlformats.org/officeDocument/2006/relationships/note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notesSlides/notesSlide15.xml" Type="http://schemas.openxmlformats.org/officeDocument/2006/relationships/notesSlide"/><Relationship Id="rId63" Target="notesSlides/notesSlide16.xml" Type="http://schemas.openxmlformats.org/officeDocument/2006/relationships/notesSlide"/><Relationship Id="rId64" Target="notesSlides/notesSlide17.xml" Type="http://schemas.openxmlformats.org/officeDocument/2006/relationships/notesSlide"/><Relationship Id="rId65" Target="notesSlides/notesSlide18.xml" Type="http://schemas.openxmlformats.org/officeDocument/2006/relationships/notesSlide"/><Relationship Id="rId66" Target="notesSlides/notesSlide19.xml" Type="http://schemas.openxmlformats.org/officeDocument/2006/relationships/notesSlide"/><Relationship Id="rId67" Target="fonts/font67.fntdata" Type="http://schemas.openxmlformats.org/officeDocument/2006/relationships/font"/><Relationship Id="rId68" Target="notesSlides/notesSlide20.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Hi everyone. this presentation to share our vision for a Smart Grocery Shopping Assistant and how we aim to integrate online and in-store interactions.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we have Interaction Channels, which focus on user engagement:</a:t>
            </a:r>
          </a:p>
          <a:p>
            <a:r>
              <a:rPr lang="en-US"/>
              <a:t/>
            </a:r>
          </a:p>
          <a:p>
            <a:r>
              <a:rPr lang="en-US"/>
              <a:t>Voice Assistants: Users can plan groceries hands-free with Alexa, Google Assistant, or Siri, and use voice commands for in-store navigation and queries.</a:t>
            </a:r>
          </a:p>
          <a:p>
            <a:r>
              <a:rPr lang="en-US"/>
              <a:t/>
            </a:r>
          </a:p>
          <a:p>
            <a:r>
              <a:rPr lang="en-US"/>
              <a:t>Chatbots: AI-powered chatbots provide recipe recommendations, troubleshooting, and proactive notifications like sale alerts.</a:t>
            </a:r>
          </a:p>
          <a:p>
            <a:r>
              <a:rPr lang="en-US"/>
              <a:t/>
            </a:r>
          </a:p>
          <a:p>
            <a:r>
              <a:rPr lang="en-US"/>
              <a:t>Augmented Reality (AR): AR enhances in-store experiences by guiding users to products and displaying insights such as dietary information or alternatives.</a:t>
            </a:r>
          </a:p>
          <a:p>
            <a:r>
              <a:rPr lang="en-US"/>
              <a:t/>
            </a:r>
          </a:p>
          <a:p>
            <a:r>
              <a:rPr lang="en-US"/>
              <a:t>Notification Channels Next, Notification Channels keep users informed.</a:t>
            </a:r>
          </a:p>
          <a:p>
            <a:r>
              <a:rPr lang="en-US"/>
              <a:t/>
            </a:r>
          </a:p>
          <a:p>
            <a:r>
              <a:rPr lang="en-US"/>
              <a:t>Push Notifications: </a:t>
            </a:r>
          </a:p>
          <a:p>
            <a:r>
              <a:rPr lang="en-US"/>
              <a:t>In-App Alerts:</a:t>
            </a:r>
          </a:p>
          <a:p>
            <a:r>
              <a:rPr lang="en-US"/>
              <a:t/>
            </a:r>
          </a:p>
          <a:p>
            <a:r>
              <a:rPr lang="en-US"/>
              <a:t/>
            </a:r>
          </a:p>
          <a:p>
            <a:r>
              <a:rPr lang="en-US"/>
              <a:t>Community &amp; Collaboration Channels, which promote sharing and teamwork:For exmaple the user type parent can use these channels with their family members. </a:t>
            </a:r>
          </a:p>
          <a:p>
            <a:r>
              <a:rPr lang="en-US"/>
              <a:t/>
            </a:r>
          </a:p>
          <a:p>
            <a:r>
              <a:rPr lang="en-US"/>
              <a:t/>
            </a:r>
          </a:p>
          <a:p>
            <a:r>
              <a:rPr lang="en-US"/>
              <a:t>Lastly, Data-Driven Channels leverage integrations to optimize user experience.</a:t>
            </a:r>
          </a:p>
          <a:p>
            <a:r>
              <a:rPr lang="en-US"/>
              <a:t/>
            </a:r>
          </a:p>
          <a:p>
            <a:r>
              <a:rPr lang="en-US"/>
              <a:t>Health Apps: Sync with MyFitnessPal or Fitbit to align dietary goals and track nutritional intake.</a:t>
            </a:r>
          </a:p>
          <a:p>
            <a:r>
              <a:rPr lang="en-US"/>
              <a:t/>
            </a:r>
          </a:p>
          <a:p>
            <a:r>
              <a:rPr lang="en-US"/>
              <a:t>Calendar Synchronization: Connect with Google Calendar to plan meals around events and schedule grocery trips.</a:t>
            </a:r>
          </a:p>
          <a:p>
            <a:r>
              <a:rPr lang="en-US"/>
              <a:t/>
            </a:r>
          </a:p>
          <a:p>
            <a:r>
              <a:rPr lang="en-US"/>
              <a:t>Conclusion</a:t>
            </a:r>
          </a:p>
          <a:p>
            <a:r>
              <a:rPr lang="en-US"/>
              <a:t> these channels ensure that the Smart Grocery Shopping Assistant delivers a personalized and efficient experience tailored to the needs of every user.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-interaction modalities designed for the Smart Grocery Shopping Assistant. </a:t>
            </a:r>
          </a:p>
          <a:p>
            <a:r>
              <a:rPr lang="en-US"/>
              <a:t/>
            </a:r>
          </a:p>
          <a:p>
            <a:r>
              <a:rPr lang="en-US"/>
              <a:t>This way users  can seamlessly interact with the assistant across different different technologies.</a:t>
            </a:r>
          </a:p>
          <a:p>
            <a:r>
              <a:rPr lang="en-US"/>
              <a:t/>
            </a:r>
          </a:p>
          <a:p>
            <a:r>
              <a:rPr lang="en-US"/>
              <a:t/>
            </a:r>
          </a:p>
          <a:p>
            <a:r>
              <a:rPr lang="en-US"/>
              <a:t/>
            </a:r>
          </a:p>
          <a:p>
            <a:r>
              <a:rPr lang="en-US"/>
              <a:t>-, voice interaction is perfect for hands-free tasks at home, on the go, or in-store.</a:t>
            </a:r>
          </a:p>
          <a:p>
            <a:r>
              <a:rPr lang="en-US"/>
              <a:t/>
            </a:r>
          </a:p>
          <a:p>
            <a:r>
              <a:rPr lang="en-US"/>
              <a:t>-AR interaction enhances in-store navigation and product discovery.</a:t>
            </a:r>
          </a:p>
          <a:p>
            <a:r>
              <a:rPr lang="en-US"/>
              <a:t/>
            </a:r>
          </a:p>
          <a:p>
            <a:r>
              <a:rPr lang="en-US"/>
              <a:t>-Wearable interaction provides quick, on-the-go updates via smart watches.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site map is carefully designed to streamline navigation and enhance usability. Starting from the Home Screen, users have immediate access to essential features like the Meal Planner, Shopping List, Store Navigation with AR, Deals &amp; Offers, and Profile &amp; Preferences settings.</a:t>
            </a:r>
          </a:p>
          <a:p>
            <a:r>
              <a:rPr lang="en-US"/>
              <a:t/>
            </a:r>
          </a:p>
          <a:p>
            <a:r>
              <a:rPr lang="en-US"/>
              <a:t>Each main screen has submenus that dive deeper into functionality. For example, in the Meal Planner, users can view weekly meal plans, search for recipes, or access saved meals. In Deals &amp; Offers, they can browse by aisle or recipe, and access personalized promotions. This structure allows us to deliver a rich, customized experience that caters to diverse user needs, making SmartCart not just a shopping app but a personal assistant for grocery management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 create a cohesive and scalable system, we adopted Atomic Design principles. Starting with Atoms—the simplest elements like buttons and icons—we built up to Molecules, which are functional components like our Search Bar or Recipe Card. These Molecules combine to form Organisms such as the Header or Shopping List, delivering core functionality to the user. Finally, Templates and Pages provide layout structures that make each screen consistent and user-friendly. This approach makes SmartCart scalable, adaptable, and easy to maintain."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 chose a color theme that’s both modern and inviting. Our primary color  is a calming blue that represents trust and innovation, giving SmartCart a professional yet friendly feel. For typography, we focused on clarity and readability. Larger fonts for major titles ensure that users immediately know what’s important, while smaller, consistent body text makes content easy to read. This cohesive styling guides users through the app, providing a smooth, visually pleasing experience.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Atoms and Molecules are the foundation of SmartCart. Atoms are the smallest components, like buttons and icons, used consistently across the app. These come together to form Molecules—functional elements like the Search Bar and Recipe Card, which help users interact with the app. By standardizing these elements, we ensure a consistent look and feel, making navigation more intuitive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"Organisms bring together Molecules to create functional sections. Our Header combines navigation links, the logo, and the profile icon, making it easy for users to orient themselves. The Shopping List organizes items by category, with checkboxes for marking items off. Lastly, our AR Navigation Overlay uses real-time guidance to help users find items in-store. These Organisms create a seamless and practical experience, allowing users to move through the app with ease."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Templates are the backbone of SmartCart, providing a structured layout that helps users navigate each feature with ease. By starting with predefined Templates, we ensure that every screen feels familiar, organized, and intuitive. For instance, our Home Page Template arranges quick actions and personalized recommendations, allowing users to immediately access the most relevant information. In the Meal Planner Template, we offer a weekly view with interactive recipe cards, making it easy for users to plan their meals and add ingredients to their shopping list.</a:t>
            </a:r>
          </a:p>
          <a:p>
            <a:r>
              <a:rPr lang="en-US"/>
              <a:t/>
            </a:r>
          </a:p>
          <a:p>
            <a:r>
              <a:rPr lang="en-US"/>
              <a:t>When we combine these Templates with Organisms like the Header, Shopping List, and Meal Planner, we create complete Pages—final interactive screens that users engage with. This approach to Templates and Pages ensures consistency across the app, helping users feel comfortable and in control as they move from planning meals to managing their shopping list.</a:t>
            </a:r>
          </a:p>
          <a:p>
            <a:r>
              <a:rPr lang="en-US"/>
              <a:t/>
            </a:r>
          </a:p>
          <a:p>
            <a:r>
              <a:rPr lang="en-US"/>
              <a:t>But SmartCart goes beyond planning—it’s also designed to support users in-store with AR Navigation. Imagine walking into a grocery store, opening SmartCart, and being guided directly to each item on your list. The AR Navigation screen, as shown here, uses directional arrows and visual cues to lead users to specific products. The overlay displays aisle and row information, and users can also see important actions like adding items to their cart, viewing deals, or setting reminders—all within the AR view.</a:t>
            </a:r>
          </a:p>
          <a:p>
            <a:r>
              <a:rPr lang="en-US"/>
              <a:t/>
            </a:r>
          </a:p>
          <a:p>
            <a:r>
              <a:rPr lang="en-US"/>
              <a:t>Why integrate AR with Templates and Pages? Together, these elements create a seamless user journey. Users plan their shopping in a structured, organized environment, and then, with AR Navigation, they carry that structured experience right into the store. This integration of Templates, Pages, and AR transforms SmartCart from a digital shopping assistant to a comprehensive, end-to-end shopping solution that supports users before, during, and after their trip to the store.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SmartCart is built with cutting-edge technology, including React and Fluent Design for cross-platform support, making it seamless across iOS and Android. AI powers personalized recommendations, ensuring that users see relevant items and deals, while AR offers in-store navigation that makes finding items easier than ever. Being a mobile-first app, SmartCart is designed for on-the-go use, giving users a shopping companion right in their pocket.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
            </a:r>
          </a:p>
          <a:p>
            <a:r>
              <a:rPr lang="en-US"/>
              <a:t>Imagine starting your shopping journey at home, planning meals and selecting items with ease. Then, when you head to the store, the experience continues seamlessly, guided by real-time AR assistance that helps you navigate aisles and locate products effortlessly.</a:t>
            </a:r>
          </a:p>
          <a:p>
            <a:r>
              <a:rPr lang="en-US"/>
              <a:t/>
            </a:r>
          </a:p>
          <a:p>
            <a:r>
              <a:rPr lang="en-US"/>
              <a:t>Our assistant offers powerful features to simplify decision-making:</a:t>
            </a:r>
          </a:p>
          <a:p>
            <a:r>
              <a:rPr lang="en-US"/>
              <a:t/>
            </a:r>
          </a:p>
          <a:p>
            <a:r>
              <a:rPr lang="en-US"/>
              <a:t>- recipe suggestions for meal planning based on diet.</a:t>
            </a:r>
          </a:p>
          <a:p>
            <a:r>
              <a:rPr lang="en-US"/>
              <a:t> - budgeting tools track spending trends.</a:t>
            </a:r>
          </a:p>
          <a:p>
            <a:r>
              <a:rPr lang="en-US"/>
              <a:t/>
            </a:r>
          </a:p>
          <a:p>
            <a:r>
              <a:rPr lang="en-US"/>
              <a:t>with various features our goal is to Reduce Mental Load</a:t>
            </a:r>
          </a:p>
          <a:p>
            <a:r>
              <a:rPr lang="en-US"/>
              <a:t>of grocery shopping, particularly for those with dietary restrictions. It integrates budget and health goals directly into the process, making shopping more intuitive and less stressful.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conclusion, SmartCart combines a structured design system with AI and AR technologies to redefine grocery shopping. Each component, from Atoms to Pages, plays a role in creating a seamless and intuitive user experience. With features like meal planning, shopping lists, and in-store navigation, SmartCart makes grocery shopping smarter, faster, and more enjoyable. Thank you, and I’m happy to answer any questions."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Lets look at grocery shopping behaviors and systems thinking, </a:t>
            </a:r>
          </a:p>
          <a:p>
            <a:r>
              <a:rPr lang="en-US"/>
              <a:t/>
            </a:r>
          </a:p>
          <a:p>
            <a:r>
              <a:rPr lang="en-US"/>
              <a:t>Let’s start with the pre-shopping phase. The main goals here are to reduce mental load, improve planning efficiency, and align purchases with health, budget, and lifestyle needs.</a:t>
            </a:r>
          </a:p>
          <a:p>
            <a:r>
              <a:rPr lang="en-US"/>
              <a:t>Key activities include meal planning, creating shopping lists, and budgeting.</a:t>
            </a:r>
          </a:p>
          <a:p>
            <a:r>
              <a:rPr lang="en-US"/>
              <a:t>This involves selecting recipes, planning meals, adjusting portion sizes, and categorizing items.</a:t>
            </a:r>
          </a:p>
          <a:p>
            <a:r>
              <a:rPr lang="en-US"/>
              <a:t>Budgeting tools can help set spending limits and compare prices across brands."</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Moving on to the shopping phase, whether it’s in-store or online, the goals are to streamline the process, locate items efficiently, and make informed decisions.</a:t>
            </a:r>
          </a:p>
          <a:p>
            <a:r>
              <a:rPr lang="en-US"/>
              <a:t>Activities include navigating the store, making purchases, and engaging with technology.</a:t>
            </a:r>
          </a:p>
          <a:p>
            <a:r>
              <a:rPr lang="en-US"/>
              <a:t>Real-time maps, AR overlays, and loyalty card integrations are tools that make this phase smoother.</a:t>
            </a:r>
          </a:p>
          <a:p>
            <a:r>
              <a:rPr lang="en-US"/>
              <a:t>Additionally, managing preferences—like reviewing product labels or avoiding impulse purchases—plays a key role.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post-shopping phase, the focus shifts to reflecting on habits, reducing waste, and improving future trips.</a:t>
            </a:r>
          </a:p>
          <a:p>
            <a:r>
              <a:rPr lang="en-US"/>
              <a:t>Activities include tracking budgets and consumption, managing inventory, and preparing meals.</a:t>
            </a:r>
          </a:p>
          <a:p>
            <a:r>
              <a:rPr lang="en-US"/>
              <a:t>Features like syncing lists with pantry inventory and using leftovers creatively help optimize this stage.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shopping assistant is designed to cater to various user types. We identified 4 main personas, each with unique goals and challenges:</a:t>
            </a:r>
          </a:p>
          <a:p>
            <a:r>
              <a:rPr lang="en-US"/>
              <a:t/>
            </a:r>
          </a:p>
          <a:p>
            <a:r>
              <a:rPr lang="en-US"/>
              <a:t/>
            </a:r>
          </a:p>
          <a:p>
            <a:r>
              <a:rPr lang="en-US"/>
              <a:t>The Busy Professional: Needs quick solutions and minimal planning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Health-conscious Shopper: Prioritizes dietary compatibility and health goals.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Budget-conscious Shopper: Focuses on maximizing value while sticking to a budget</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Time-strapped Parent: Balances family needs with efficiency and nutrition.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notesSlides/notesSlide13.xml" Type="http://schemas.openxmlformats.org/officeDocument/2006/relationships/notesSlide"/><Relationship Id="rId20" Target="../media/image44.svg" Type="http://schemas.openxmlformats.org/officeDocument/2006/relationships/image"/><Relationship Id="rId21" Target="../media/image4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1.png" Type="http://schemas.openxmlformats.org/officeDocument/2006/relationships/image"/><Relationship Id="rId8" Target="../media/image32.svg" Type="http://schemas.openxmlformats.org/officeDocument/2006/relationships/image"/><Relationship Id="rId9"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46.jpeg" Type="http://schemas.openxmlformats.org/officeDocument/2006/relationships/image"/><Relationship Id="rId4" Target="../media/VAGVxzhUX4Q.mp4" Type="http://schemas.openxmlformats.org/officeDocument/2006/relationships/video"/><Relationship Id="rId5" Target="../media/VAGVxzhUX4Q.mp4" Type="http://schemas.microsoft.com/office/2007/relationships/media"/></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47.png" Type="http://schemas.openxmlformats.org/officeDocument/2006/relationships/image"/><Relationship Id="rId4" Target="../media/image4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49.pn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53.pn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56.png" Type="http://schemas.openxmlformats.org/officeDocument/2006/relationships/image"/><Relationship Id="rId7" Target="../media/image57.svg" Type="http://schemas.openxmlformats.org/officeDocument/2006/relationships/image"/><Relationship Id="rId8" Target="../media/image58.png" Type="http://schemas.openxmlformats.org/officeDocument/2006/relationships/image"/><Relationship Id="rId9" Target="../media/image5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59.png" Type="http://schemas.openxmlformats.org/officeDocument/2006/relationships/image"/><Relationship Id="rId9" Target="../media/image6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svg" Type="http://schemas.openxmlformats.org/officeDocument/2006/relationships/image"/><Relationship Id="rId12" Target="../media/image75.png" Type="http://schemas.openxmlformats.org/officeDocument/2006/relationships/image"/><Relationship Id="rId13" Target="../media/image76.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2" Target="../notesSlides/notesSlide19.xml" Type="http://schemas.openxmlformats.org/officeDocument/2006/relationships/notesSlide"/><Relationship Id="rId3" Target="../media/image66.jpe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66.jpe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 Id="rId6" Target="../media/image6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9.png" Type="http://schemas.openxmlformats.org/officeDocument/2006/relationships/image"/><Relationship Id="rId3" Target="../media/image6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8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3.png" Type="http://schemas.openxmlformats.org/officeDocument/2006/relationships/image"/><Relationship Id="rId5" Target="../media/image84.png" Type="http://schemas.openxmlformats.org/officeDocument/2006/relationships/image"/><Relationship Id="rId6" Target="../media/image8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6.png" Type="http://schemas.openxmlformats.org/officeDocument/2006/relationships/image"/><Relationship Id="rId5" Target="../media/image87.png" Type="http://schemas.openxmlformats.org/officeDocument/2006/relationships/image"/><Relationship Id="rId6" Target="../media/image8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0.png" Type="http://schemas.openxmlformats.org/officeDocument/2006/relationships/image"/><Relationship Id="rId5" Target="../media/image91.png" Type="http://schemas.openxmlformats.org/officeDocument/2006/relationships/image"/><Relationship Id="rId6" Target="../media/image9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notesSlides/notesSlide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5.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jpeg" Type="http://schemas.openxmlformats.org/officeDocument/2006/relationships/image"/><Relationship Id="rId3" Target="../media/image96.jpe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png" Type="http://schemas.openxmlformats.org/officeDocument/2006/relationships/image"/><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sp>
        <p:nvSpPr>
          <p:cNvPr name="Freeform 2" id="2"/>
          <p:cNvSpPr/>
          <p:nvPr/>
        </p:nvSpPr>
        <p:spPr>
          <a:xfrm flipH="false" flipV="false" rot="0">
            <a:off x="6205463" y="-130656"/>
            <a:ext cx="6284030" cy="5757499"/>
          </a:xfrm>
          <a:custGeom>
            <a:avLst/>
            <a:gdLst/>
            <a:ahLst/>
            <a:cxnLst/>
            <a:rect r="r" b="b" t="t" l="l"/>
            <a:pathLst>
              <a:path h="5757499" w="6284030">
                <a:moveTo>
                  <a:pt x="0" y="0"/>
                </a:moveTo>
                <a:lnTo>
                  <a:pt x="6284030" y="0"/>
                </a:lnTo>
                <a:lnTo>
                  <a:pt x="6284030" y="5757500"/>
                </a:lnTo>
                <a:lnTo>
                  <a:pt x="0" y="5757500"/>
                </a:lnTo>
                <a:lnTo>
                  <a:pt x="0" y="0"/>
                </a:lnTo>
                <a:close/>
              </a:path>
            </a:pathLst>
          </a:custGeom>
          <a:blipFill>
            <a:blip r:embed="rId3"/>
            <a:stretch>
              <a:fillRect l="0" t="0" r="0" b="0"/>
            </a:stretch>
          </a:blipFill>
        </p:spPr>
      </p:sp>
      <p:sp>
        <p:nvSpPr>
          <p:cNvPr name="TextBox 3" id="3"/>
          <p:cNvSpPr txBox="true"/>
          <p:nvPr/>
        </p:nvSpPr>
        <p:spPr>
          <a:xfrm rot="0">
            <a:off x="6205463" y="5503019"/>
            <a:ext cx="5877074" cy="557530"/>
          </a:xfrm>
          <a:prstGeom prst="rect">
            <a:avLst/>
          </a:prstGeom>
        </p:spPr>
        <p:txBody>
          <a:bodyPr anchor="t" rtlCol="false" tIns="0" lIns="0" bIns="0" rIns="0">
            <a:spAutoFit/>
          </a:bodyPr>
          <a:lstStyle/>
          <a:p>
            <a:pPr algn="ctr">
              <a:lnSpc>
                <a:spcPts val="4639"/>
              </a:lnSpc>
              <a:spcBef>
                <a:spcPct val="0"/>
              </a:spcBef>
            </a:pPr>
            <a:r>
              <a:rPr lang="en-US" b="true" sz="2899" spc="57">
                <a:solidFill>
                  <a:srgbClr val="FFFFFF"/>
                </a:solidFill>
                <a:latin typeface="Roboto Bold"/>
                <a:ea typeface="Roboto Bold"/>
                <a:cs typeface="Roboto Bold"/>
                <a:sym typeface="Roboto Bold"/>
              </a:rPr>
              <a:t>GROCERY SHOPPING MADE EASY</a:t>
            </a:r>
          </a:p>
        </p:txBody>
      </p:sp>
      <p:sp>
        <p:nvSpPr>
          <p:cNvPr name="TextBox 4" id="4"/>
          <p:cNvSpPr txBox="true"/>
          <p:nvPr/>
        </p:nvSpPr>
        <p:spPr>
          <a:xfrm rot="0">
            <a:off x="7923088" y="8320588"/>
            <a:ext cx="2441823" cy="1193800"/>
          </a:xfrm>
          <a:prstGeom prst="rect">
            <a:avLst/>
          </a:prstGeom>
        </p:spPr>
        <p:txBody>
          <a:bodyPr anchor="t" rtlCol="false" tIns="0" lIns="0" bIns="0" rIns="0">
            <a:spAutoFit/>
          </a:bodyPr>
          <a:lstStyle/>
          <a:p>
            <a:pPr algn="ctr">
              <a:lnSpc>
                <a:spcPts val="3200"/>
              </a:lnSpc>
            </a:pPr>
            <a:r>
              <a:rPr lang="en-US" b="true" sz="2000" spc="40">
                <a:solidFill>
                  <a:srgbClr val="FFFFFF">
                    <a:alpha val="60784"/>
                  </a:srgbClr>
                </a:solidFill>
                <a:latin typeface="Roboto Bold"/>
                <a:ea typeface="Roboto Bold"/>
                <a:cs typeface="Roboto Bold"/>
                <a:sym typeface="Roboto Bold"/>
              </a:rPr>
              <a:t>Hyunsoo Kim</a:t>
            </a:r>
          </a:p>
          <a:p>
            <a:pPr algn="ctr">
              <a:lnSpc>
                <a:spcPts val="3200"/>
              </a:lnSpc>
            </a:pPr>
            <a:r>
              <a:rPr lang="en-US" b="true" sz="2000" spc="40">
                <a:solidFill>
                  <a:srgbClr val="FFFFFF">
                    <a:alpha val="60784"/>
                  </a:srgbClr>
                </a:solidFill>
                <a:latin typeface="Roboto Bold"/>
                <a:ea typeface="Roboto Bold"/>
                <a:cs typeface="Roboto Bold"/>
                <a:sym typeface="Roboto Bold"/>
              </a:rPr>
              <a:t>Ayesha Goonetilleke</a:t>
            </a:r>
          </a:p>
          <a:p>
            <a:pPr algn="ctr">
              <a:lnSpc>
                <a:spcPts val="3200"/>
              </a:lnSpc>
              <a:spcBef>
                <a:spcPct val="0"/>
              </a:spcBef>
            </a:pPr>
            <a:r>
              <a:rPr lang="en-US" b="true" sz="2000" spc="40">
                <a:solidFill>
                  <a:srgbClr val="FFFFFF">
                    <a:alpha val="60784"/>
                  </a:srgbClr>
                </a:solidFill>
                <a:latin typeface="Roboto Bold"/>
                <a:ea typeface="Roboto Bold"/>
                <a:cs typeface="Roboto Bold"/>
                <a:sym typeface="Roboto Bold"/>
              </a:rPr>
              <a:t>Nicholas Menough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1691850"/>
            <a:ext cx="18533504" cy="8832002"/>
          </a:xfrm>
          <a:custGeom>
            <a:avLst/>
            <a:gdLst/>
            <a:ahLst/>
            <a:cxnLst/>
            <a:rect r="r" b="b" t="t" l="l"/>
            <a:pathLst>
              <a:path h="8832002" w="18533504">
                <a:moveTo>
                  <a:pt x="0" y="0"/>
                </a:moveTo>
                <a:lnTo>
                  <a:pt x="18533504" y="0"/>
                </a:lnTo>
                <a:lnTo>
                  <a:pt x="18533504" y="8832002"/>
                </a:lnTo>
                <a:lnTo>
                  <a:pt x="0" y="8832002"/>
                </a:lnTo>
                <a:lnTo>
                  <a:pt x="0" y="0"/>
                </a:lnTo>
                <a:close/>
              </a:path>
            </a:pathLst>
          </a:custGeom>
          <a:blipFill>
            <a:blip r:embed="rId5"/>
            <a:stretch>
              <a:fillRect l="-1379" t="0" r="-1379" b="0"/>
            </a:stretch>
          </a:blipFill>
        </p:spPr>
      </p:sp>
      <p:sp>
        <p:nvSpPr>
          <p:cNvPr name="TextBox 4" id="4"/>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6392" y="1887531"/>
            <a:ext cx="17960368" cy="8037265"/>
          </a:xfrm>
          <a:custGeom>
            <a:avLst/>
            <a:gdLst/>
            <a:ahLst/>
            <a:cxnLst/>
            <a:rect r="r" b="b" t="t" l="l"/>
            <a:pathLst>
              <a:path h="8037265" w="17960368">
                <a:moveTo>
                  <a:pt x="0" y="0"/>
                </a:moveTo>
                <a:lnTo>
                  <a:pt x="17960369" y="0"/>
                </a:lnTo>
                <a:lnTo>
                  <a:pt x="17960369" y="8037264"/>
                </a:lnTo>
                <a:lnTo>
                  <a:pt x="0" y="8037264"/>
                </a:lnTo>
                <a:lnTo>
                  <a:pt x="0" y="0"/>
                </a:lnTo>
                <a:close/>
              </a:path>
            </a:pathLst>
          </a:custGeom>
          <a:blipFill>
            <a:blip r:embed="rId5"/>
            <a:stretch>
              <a:fillRect l="0" t="0" r="0" b="0"/>
            </a:stretch>
          </a:blipFill>
        </p:spPr>
      </p:sp>
      <p:sp>
        <p:nvSpPr>
          <p:cNvPr name="TextBox 4" id="4"/>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216392" y="1484621"/>
            <a:ext cx="18071608" cy="8787319"/>
          </a:xfrm>
          <a:custGeom>
            <a:avLst/>
            <a:gdLst/>
            <a:ahLst/>
            <a:cxnLst/>
            <a:rect r="r" b="b" t="t" l="l"/>
            <a:pathLst>
              <a:path h="8787319" w="18071608">
                <a:moveTo>
                  <a:pt x="0" y="0"/>
                </a:moveTo>
                <a:lnTo>
                  <a:pt x="18071608" y="0"/>
                </a:lnTo>
                <a:lnTo>
                  <a:pt x="18071608" y="8787319"/>
                </a:lnTo>
                <a:lnTo>
                  <a:pt x="0" y="8787319"/>
                </a:lnTo>
                <a:lnTo>
                  <a:pt x="0" y="0"/>
                </a:lnTo>
                <a:close/>
              </a:path>
            </a:pathLst>
          </a:custGeom>
          <a:blipFill>
            <a:blip r:embed="rId5"/>
            <a:stretch>
              <a:fillRect l="0" t="0" r="0" b="0"/>
            </a:stretch>
          </a:blipFill>
        </p:spPr>
      </p:sp>
      <p:sp>
        <p:nvSpPr>
          <p:cNvPr name="TextBox 4" id="4"/>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25" y="1028700"/>
            <a:ext cx="5083614" cy="1607693"/>
          </a:xfrm>
          <a:custGeom>
            <a:avLst/>
            <a:gdLst/>
            <a:ahLst/>
            <a:cxnLst/>
            <a:rect r="r" b="b" t="t" l="l"/>
            <a:pathLst>
              <a:path h="1607693" w="5083614">
                <a:moveTo>
                  <a:pt x="0" y="0"/>
                </a:moveTo>
                <a:lnTo>
                  <a:pt x="5083615" y="0"/>
                </a:lnTo>
                <a:lnTo>
                  <a:pt x="5083615" y="1607693"/>
                </a:lnTo>
                <a:lnTo>
                  <a:pt x="0" y="16076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964247" y="187116"/>
            <a:ext cx="789061" cy="789061"/>
          </a:xfrm>
          <a:custGeom>
            <a:avLst/>
            <a:gdLst/>
            <a:ahLst/>
            <a:cxnLst/>
            <a:rect r="r" b="b" t="t" l="l"/>
            <a:pathLst>
              <a:path h="789061" w="789061">
                <a:moveTo>
                  <a:pt x="0" y="0"/>
                </a:moveTo>
                <a:lnTo>
                  <a:pt x="789060" y="0"/>
                </a:lnTo>
                <a:lnTo>
                  <a:pt x="789060" y="789061"/>
                </a:lnTo>
                <a:lnTo>
                  <a:pt x="0" y="789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8099598" y="1324757"/>
            <a:ext cx="789061" cy="789061"/>
          </a:xfrm>
          <a:custGeom>
            <a:avLst/>
            <a:gdLst/>
            <a:ahLst/>
            <a:cxnLst/>
            <a:rect r="r" b="b" t="t" l="l"/>
            <a:pathLst>
              <a:path h="789061" w="789061">
                <a:moveTo>
                  <a:pt x="0" y="0"/>
                </a:moveTo>
                <a:lnTo>
                  <a:pt x="789061" y="0"/>
                </a:lnTo>
                <a:lnTo>
                  <a:pt x="789061" y="789061"/>
                </a:lnTo>
                <a:lnTo>
                  <a:pt x="0" y="7890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8099598" y="224697"/>
            <a:ext cx="1057423" cy="888235"/>
          </a:xfrm>
          <a:custGeom>
            <a:avLst/>
            <a:gdLst/>
            <a:ahLst/>
            <a:cxnLst/>
            <a:rect r="r" b="b" t="t" l="l"/>
            <a:pathLst>
              <a:path h="888235" w="1057423">
                <a:moveTo>
                  <a:pt x="0" y="0"/>
                </a:moveTo>
                <a:lnTo>
                  <a:pt x="1057423" y="0"/>
                </a:lnTo>
                <a:lnTo>
                  <a:pt x="1057423" y="888235"/>
                </a:lnTo>
                <a:lnTo>
                  <a:pt x="0" y="88823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 id="6"/>
          <p:cNvSpPr/>
          <p:nvPr/>
        </p:nvSpPr>
        <p:spPr>
          <a:xfrm flipH="false" flipV="false" rot="0">
            <a:off x="8462657" y="1372106"/>
            <a:ext cx="694363" cy="694363"/>
          </a:xfrm>
          <a:custGeom>
            <a:avLst/>
            <a:gdLst/>
            <a:ahLst/>
            <a:cxnLst/>
            <a:rect r="r" b="b" t="t" l="l"/>
            <a:pathLst>
              <a:path h="694363" w="694363">
                <a:moveTo>
                  <a:pt x="0" y="0"/>
                </a:moveTo>
                <a:lnTo>
                  <a:pt x="694364" y="0"/>
                </a:lnTo>
                <a:lnTo>
                  <a:pt x="694364" y="694363"/>
                </a:lnTo>
                <a:lnTo>
                  <a:pt x="0" y="69436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7" id="7"/>
          <p:cNvSpPr/>
          <p:nvPr/>
        </p:nvSpPr>
        <p:spPr>
          <a:xfrm flipH="false" flipV="false" rot="0">
            <a:off x="8099598" y="2413029"/>
            <a:ext cx="789061" cy="789061"/>
          </a:xfrm>
          <a:custGeom>
            <a:avLst/>
            <a:gdLst/>
            <a:ahLst/>
            <a:cxnLst/>
            <a:rect r="r" b="b" t="t" l="l"/>
            <a:pathLst>
              <a:path h="789061" w="789061">
                <a:moveTo>
                  <a:pt x="0" y="0"/>
                </a:moveTo>
                <a:lnTo>
                  <a:pt x="789061" y="0"/>
                </a:lnTo>
                <a:lnTo>
                  <a:pt x="789061" y="789061"/>
                </a:lnTo>
                <a:lnTo>
                  <a:pt x="0" y="789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099598" y="3399572"/>
            <a:ext cx="789061" cy="789061"/>
          </a:xfrm>
          <a:custGeom>
            <a:avLst/>
            <a:gdLst/>
            <a:ahLst/>
            <a:cxnLst/>
            <a:rect r="r" b="b" t="t" l="l"/>
            <a:pathLst>
              <a:path h="789061" w="789061">
                <a:moveTo>
                  <a:pt x="0" y="0"/>
                </a:moveTo>
                <a:lnTo>
                  <a:pt x="789061" y="0"/>
                </a:lnTo>
                <a:lnTo>
                  <a:pt x="789061" y="789061"/>
                </a:lnTo>
                <a:lnTo>
                  <a:pt x="0" y="789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228801" y="4686616"/>
            <a:ext cx="789061" cy="789061"/>
          </a:xfrm>
          <a:custGeom>
            <a:avLst/>
            <a:gdLst/>
            <a:ahLst/>
            <a:cxnLst/>
            <a:rect r="r" b="b" t="t" l="l"/>
            <a:pathLst>
              <a:path h="789061" w="789061">
                <a:moveTo>
                  <a:pt x="0" y="0"/>
                </a:moveTo>
                <a:lnTo>
                  <a:pt x="789061" y="0"/>
                </a:lnTo>
                <a:lnTo>
                  <a:pt x="789061" y="789061"/>
                </a:lnTo>
                <a:lnTo>
                  <a:pt x="0" y="789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8399431" y="6147314"/>
            <a:ext cx="789061" cy="789061"/>
          </a:xfrm>
          <a:custGeom>
            <a:avLst/>
            <a:gdLst/>
            <a:ahLst/>
            <a:cxnLst/>
            <a:rect r="r" b="b" t="t" l="l"/>
            <a:pathLst>
              <a:path h="789061" w="789061">
                <a:moveTo>
                  <a:pt x="0" y="0"/>
                </a:moveTo>
                <a:lnTo>
                  <a:pt x="789061" y="0"/>
                </a:lnTo>
                <a:lnTo>
                  <a:pt x="789061" y="789061"/>
                </a:lnTo>
                <a:lnTo>
                  <a:pt x="0" y="78906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405727" y="2330414"/>
            <a:ext cx="695162" cy="871676"/>
          </a:xfrm>
          <a:custGeom>
            <a:avLst/>
            <a:gdLst/>
            <a:ahLst/>
            <a:cxnLst/>
            <a:rect r="r" b="b" t="t" l="l"/>
            <a:pathLst>
              <a:path h="871676" w="695162">
                <a:moveTo>
                  <a:pt x="0" y="0"/>
                </a:moveTo>
                <a:lnTo>
                  <a:pt x="695161" y="0"/>
                </a:lnTo>
                <a:lnTo>
                  <a:pt x="695161" y="871676"/>
                </a:lnTo>
                <a:lnTo>
                  <a:pt x="0" y="87167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8326277" y="3395054"/>
            <a:ext cx="795568" cy="793579"/>
          </a:xfrm>
          <a:custGeom>
            <a:avLst/>
            <a:gdLst/>
            <a:ahLst/>
            <a:cxnLst/>
            <a:rect r="r" b="b" t="t" l="l"/>
            <a:pathLst>
              <a:path h="793579" w="795568">
                <a:moveTo>
                  <a:pt x="0" y="0"/>
                </a:moveTo>
                <a:lnTo>
                  <a:pt x="795568" y="0"/>
                </a:lnTo>
                <a:lnTo>
                  <a:pt x="795568" y="793579"/>
                </a:lnTo>
                <a:lnTo>
                  <a:pt x="0" y="79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8729316" y="4648272"/>
            <a:ext cx="796871" cy="801883"/>
          </a:xfrm>
          <a:custGeom>
            <a:avLst/>
            <a:gdLst/>
            <a:ahLst/>
            <a:cxnLst/>
            <a:rect r="r" b="b" t="t" l="l"/>
            <a:pathLst>
              <a:path h="801883" w="796871">
                <a:moveTo>
                  <a:pt x="0" y="0"/>
                </a:moveTo>
                <a:lnTo>
                  <a:pt x="796871" y="0"/>
                </a:lnTo>
                <a:lnTo>
                  <a:pt x="796871" y="801883"/>
                </a:lnTo>
                <a:lnTo>
                  <a:pt x="0" y="80188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4" id="14"/>
          <p:cNvSpPr/>
          <p:nvPr/>
        </p:nvSpPr>
        <p:spPr>
          <a:xfrm flipH="false" flipV="false" rot="0">
            <a:off x="8623331" y="6141968"/>
            <a:ext cx="668226" cy="733307"/>
          </a:xfrm>
          <a:custGeom>
            <a:avLst/>
            <a:gdLst/>
            <a:ahLst/>
            <a:cxnLst/>
            <a:rect r="r" b="b" t="t" l="l"/>
            <a:pathLst>
              <a:path h="733307" w="668226">
                <a:moveTo>
                  <a:pt x="0" y="0"/>
                </a:moveTo>
                <a:lnTo>
                  <a:pt x="668226" y="0"/>
                </a:lnTo>
                <a:lnTo>
                  <a:pt x="668226" y="733307"/>
                </a:lnTo>
                <a:lnTo>
                  <a:pt x="0" y="733307"/>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5" id="15"/>
          <p:cNvSpPr/>
          <p:nvPr/>
        </p:nvSpPr>
        <p:spPr>
          <a:xfrm flipH="false" flipV="false" rot="0">
            <a:off x="15040563" y="7428575"/>
            <a:ext cx="3119832" cy="2858425"/>
          </a:xfrm>
          <a:custGeom>
            <a:avLst/>
            <a:gdLst/>
            <a:ahLst/>
            <a:cxnLst/>
            <a:rect r="r" b="b" t="t" l="l"/>
            <a:pathLst>
              <a:path h="2858425" w="3119832">
                <a:moveTo>
                  <a:pt x="0" y="0"/>
                </a:moveTo>
                <a:lnTo>
                  <a:pt x="3119832" y="0"/>
                </a:lnTo>
                <a:lnTo>
                  <a:pt x="3119832" y="2858425"/>
                </a:lnTo>
                <a:lnTo>
                  <a:pt x="0" y="2858425"/>
                </a:lnTo>
                <a:lnTo>
                  <a:pt x="0" y="0"/>
                </a:lnTo>
                <a:close/>
              </a:path>
            </a:pathLst>
          </a:custGeom>
          <a:blipFill>
            <a:blip r:embed="rId21"/>
            <a:stretch>
              <a:fillRect l="0" t="0" r="0" b="0"/>
            </a:stretch>
          </a:blipFill>
        </p:spPr>
      </p:sp>
      <p:sp>
        <p:nvSpPr>
          <p:cNvPr name="TextBox 16" id="16"/>
          <p:cNvSpPr txBox="true"/>
          <p:nvPr/>
        </p:nvSpPr>
        <p:spPr>
          <a:xfrm rot="0">
            <a:off x="9132561" y="564039"/>
            <a:ext cx="8531916" cy="489679"/>
          </a:xfrm>
          <a:prstGeom prst="rect">
            <a:avLst/>
          </a:prstGeom>
        </p:spPr>
        <p:txBody>
          <a:bodyPr anchor="t" rtlCol="false" tIns="0" lIns="0" bIns="0" rIns="0">
            <a:spAutoFit/>
          </a:bodyPr>
          <a:lstStyle/>
          <a:p>
            <a:pPr algn="l">
              <a:lnSpc>
                <a:spcPts val="4048"/>
              </a:lnSpc>
            </a:pPr>
            <a:r>
              <a:rPr lang="en-US" sz="2530" spc="50">
                <a:solidFill>
                  <a:srgbClr val="000000"/>
                </a:solidFill>
                <a:latin typeface="Roboto"/>
                <a:ea typeface="Roboto"/>
                <a:cs typeface="Roboto"/>
                <a:sym typeface="Roboto"/>
              </a:rPr>
              <a:t>The main entry point with quick access to key features.</a:t>
            </a:r>
          </a:p>
        </p:txBody>
      </p:sp>
      <p:sp>
        <p:nvSpPr>
          <p:cNvPr name="TextBox 17" id="17"/>
          <p:cNvSpPr txBox="true"/>
          <p:nvPr/>
        </p:nvSpPr>
        <p:spPr>
          <a:xfrm rot="0">
            <a:off x="9188492" y="1467194"/>
            <a:ext cx="7967848" cy="945835"/>
          </a:xfrm>
          <a:prstGeom prst="rect">
            <a:avLst/>
          </a:prstGeom>
        </p:spPr>
        <p:txBody>
          <a:bodyPr anchor="t" rtlCol="false" tIns="0" lIns="0" bIns="0" rIns="0">
            <a:spAutoFit/>
          </a:bodyPr>
          <a:lstStyle/>
          <a:p>
            <a:pPr algn="l">
              <a:lnSpc>
                <a:spcPts val="3872"/>
              </a:lnSpc>
            </a:pPr>
            <a:r>
              <a:rPr lang="en-US" sz="2420" spc="48">
                <a:solidFill>
                  <a:srgbClr val="000000"/>
                </a:solidFill>
                <a:latin typeface="Roboto"/>
                <a:ea typeface="Roboto"/>
                <a:cs typeface="Roboto"/>
                <a:sym typeface="Roboto"/>
              </a:rPr>
              <a:t>Plan weekly meals with recipes and add ingredients to the shopping list.</a:t>
            </a:r>
          </a:p>
        </p:txBody>
      </p:sp>
      <p:sp>
        <p:nvSpPr>
          <p:cNvPr name="TextBox 18" id="18"/>
          <p:cNvSpPr txBox="true"/>
          <p:nvPr/>
        </p:nvSpPr>
        <p:spPr>
          <a:xfrm rot="0">
            <a:off x="9188492" y="119922"/>
            <a:ext cx="4337552" cy="463832"/>
          </a:xfrm>
          <a:prstGeom prst="rect">
            <a:avLst/>
          </a:prstGeom>
        </p:spPr>
        <p:txBody>
          <a:bodyPr anchor="t" rtlCol="false" tIns="0" lIns="0" bIns="0" rIns="0">
            <a:spAutoFit/>
          </a:bodyPr>
          <a:lstStyle/>
          <a:p>
            <a:pPr algn="l">
              <a:lnSpc>
                <a:spcPts val="3872"/>
              </a:lnSpc>
            </a:pPr>
            <a:r>
              <a:rPr lang="en-US" b="true" sz="2420" spc="48">
                <a:solidFill>
                  <a:srgbClr val="000000"/>
                </a:solidFill>
                <a:latin typeface="Roboto Bold"/>
                <a:ea typeface="Roboto Bold"/>
                <a:cs typeface="Roboto Bold"/>
                <a:sym typeface="Roboto Bold"/>
              </a:rPr>
              <a:t>HOME SCREEN</a:t>
            </a:r>
          </a:p>
        </p:txBody>
      </p:sp>
      <p:sp>
        <p:nvSpPr>
          <p:cNvPr name="TextBox 19" id="19"/>
          <p:cNvSpPr txBox="true"/>
          <p:nvPr/>
        </p:nvSpPr>
        <p:spPr>
          <a:xfrm rot="0">
            <a:off x="9132561" y="2413037"/>
            <a:ext cx="4337552" cy="463832"/>
          </a:xfrm>
          <a:prstGeom prst="rect">
            <a:avLst/>
          </a:prstGeom>
        </p:spPr>
        <p:txBody>
          <a:bodyPr anchor="t" rtlCol="false" tIns="0" lIns="0" bIns="0" rIns="0">
            <a:spAutoFit/>
          </a:bodyPr>
          <a:lstStyle/>
          <a:p>
            <a:pPr algn="l">
              <a:lnSpc>
                <a:spcPts val="3872"/>
              </a:lnSpc>
            </a:pPr>
            <a:r>
              <a:rPr lang="en-US" b="true" sz="2420" spc="48">
                <a:solidFill>
                  <a:srgbClr val="000000"/>
                </a:solidFill>
                <a:latin typeface="Roboto Bold"/>
                <a:ea typeface="Roboto Bold"/>
                <a:cs typeface="Roboto Bold"/>
                <a:sym typeface="Roboto Bold"/>
              </a:rPr>
              <a:t>SHOPPING LIST</a:t>
            </a:r>
          </a:p>
        </p:txBody>
      </p:sp>
      <p:sp>
        <p:nvSpPr>
          <p:cNvPr name="TextBox 20" id="20"/>
          <p:cNvSpPr txBox="true"/>
          <p:nvPr/>
        </p:nvSpPr>
        <p:spPr>
          <a:xfrm rot="0">
            <a:off x="1458763" y="1595463"/>
            <a:ext cx="3834525" cy="557530"/>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SITE MAP</a:t>
            </a:r>
          </a:p>
        </p:txBody>
      </p:sp>
      <p:sp>
        <p:nvSpPr>
          <p:cNvPr name="TextBox 21" id="21"/>
          <p:cNvSpPr txBox="true"/>
          <p:nvPr/>
        </p:nvSpPr>
        <p:spPr>
          <a:xfrm rot="0">
            <a:off x="9132561" y="2772094"/>
            <a:ext cx="9155439" cy="489679"/>
          </a:xfrm>
          <a:prstGeom prst="rect">
            <a:avLst/>
          </a:prstGeom>
        </p:spPr>
        <p:txBody>
          <a:bodyPr anchor="t" rtlCol="false" tIns="0" lIns="0" bIns="0" rIns="0">
            <a:spAutoFit/>
          </a:bodyPr>
          <a:lstStyle/>
          <a:p>
            <a:pPr algn="l">
              <a:lnSpc>
                <a:spcPts val="4048"/>
              </a:lnSpc>
            </a:pPr>
            <a:r>
              <a:rPr lang="en-US" sz="2530" spc="50">
                <a:solidFill>
                  <a:srgbClr val="000000"/>
                </a:solidFill>
                <a:latin typeface="Roboto"/>
                <a:ea typeface="Roboto"/>
                <a:cs typeface="Roboto"/>
                <a:sym typeface="Roboto"/>
              </a:rPr>
              <a:t>View and manage items, including AI-suggested essentials.</a:t>
            </a:r>
          </a:p>
        </p:txBody>
      </p:sp>
      <p:sp>
        <p:nvSpPr>
          <p:cNvPr name="TextBox 22" id="22"/>
          <p:cNvSpPr txBox="true"/>
          <p:nvPr/>
        </p:nvSpPr>
        <p:spPr>
          <a:xfrm rot="0">
            <a:off x="9188492" y="1108137"/>
            <a:ext cx="4337552" cy="463832"/>
          </a:xfrm>
          <a:prstGeom prst="rect">
            <a:avLst/>
          </a:prstGeom>
        </p:spPr>
        <p:txBody>
          <a:bodyPr anchor="t" rtlCol="false" tIns="0" lIns="0" bIns="0" rIns="0">
            <a:spAutoFit/>
          </a:bodyPr>
          <a:lstStyle/>
          <a:p>
            <a:pPr algn="l">
              <a:lnSpc>
                <a:spcPts val="3872"/>
              </a:lnSpc>
            </a:pPr>
            <a:r>
              <a:rPr lang="en-US" b="true" sz="2420" spc="48">
                <a:solidFill>
                  <a:srgbClr val="000000"/>
                </a:solidFill>
                <a:latin typeface="Roboto Bold"/>
                <a:ea typeface="Roboto Bold"/>
                <a:cs typeface="Roboto Bold"/>
                <a:sym typeface="Roboto Bold"/>
              </a:rPr>
              <a:t>MEAL PLANNER</a:t>
            </a:r>
          </a:p>
        </p:txBody>
      </p:sp>
      <p:sp>
        <p:nvSpPr>
          <p:cNvPr name="TextBox 23" id="23"/>
          <p:cNvSpPr txBox="true"/>
          <p:nvPr/>
        </p:nvSpPr>
        <p:spPr>
          <a:xfrm rot="0">
            <a:off x="9157021" y="3294797"/>
            <a:ext cx="4337552" cy="463832"/>
          </a:xfrm>
          <a:prstGeom prst="rect">
            <a:avLst/>
          </a:prstGeom>
        </p:spPr>
        <p:txBody>
          <a:bodyPr anchor="t" rtlCol="false" tIns="0" lIns="0" bIns="0" rIns="0">
            <a:spAutoFit/>
          </a:bodyPr>
          <a:lstStyle/>
          <a:p>
            <a:pPr algn="l">
              <a:lnSpc>
                <a:spcPts val="3872"/>
              </a:lnSpc>
            </a:pPr>
            <a:r>
              <a:rPr lang="en-US" b="true" sz="2420" spc="48">
                <a:solidFill>
                  <a:srgbClr val="000000"/>
                </a:solidFill>
                <a:latin typeface="Roboto Bold"/>
                <a:ea typeface="Roboto Bold"/>
                <a:cs typeface="Roboto Bold"/>
                <a:sym typeface="Roboto Bold"/>
              </a:rPr>
              <a:t>STORE NAVIGATION</a:t>
            </a:r>
          </a:p>
        </p:txBody>
      </p:sp>
      <p:sp>
        <p:nvSpPr>
          <p:cNvPr name="TextBox 24" id="24"/>
          <p:cNvSpPr txBox="true"/>
          <p:nvPr/>
        </p:nvSpPr>
        <p:spPr>
          <a:xfrm rot="0">
            <a:off x="9628479" y="4543497"/>
            <a:ext cx="4337552" cy="463832"/>
          </a:xfrm>
          <a:prstGeom prst="rect">
            <a:avLst/>
          </a:prstGeom>
        </p:spPr>
        <p:txBody>
          <a:bodyPr anchor="t" rtlCol="false" tIns="0" lIns="0" bIns="0" rIns="0">
            <a:spAutoFit/>
          </a:bodyPr>
          <a:lstStyle/>
          <a:p>
            <a:pPr algn="l">
              <a:lnSpc>
                <a:spcPts val="3872"/>
              </a:lnSpc>
            </a:pPr>
            <a:r>
              <a:rPr lang="en-US" b="true" sz="2420" spc="48">
                <a:solidFill>
                  <a:srgbClr val="000000"/>
                </a:solidFill>
                <a:latin typeface="Roboto Bold"/>
                <a:ea typeface="Roboto Bold"/>
                <a:cs typeface="Roboto Bold"/>
                <a:sym typeface="Roboto Bold"/>
              </a:rPr>
              <a:t>DEALS &amp; OFFERS</a:t>
            </a:r>
          </a:p>
        </p:txBody>
      </p:sp>
      <p:sp>
        <p:nvSpPr>
          <p:cNvPr name="TextBox 25" id="25"/>
          <p:cNvSpPr txBox="true"/>
          <p:nvPr/>
        </p:nvSpPr>
        <p:spPr>
          <a:xfrm rot="0">
            <a:off x="9556885" y="6020941"/>
            <a:ext cx="4337552" cy="463832"/>
          </a:xfrm>
          <a:prstGeom prst="rect">
            <a:avLst/>
          </a:prstGeom>
        </p:spPr>
        <p:txBody>
          <a:bodyPr anchor="t" rtlCol="false" tIns="0" lIns="0" bIns="0" rIns="0">
            <a:spAutoFit/>
          </a:bodyPr>
          <a:lstStyle/>
          <a:p>
            <a:pPr algn="l">
              <a:lnSpc>
                <a:spcPts val="3872"/>
              </a:lnSpc>
            </a:pPr>
            <a:r>
              <a:rPr lang="en-US" b="true" sz="2420" spc="48">
                <a:solidFill>
                  <a:srgbClr val="000000"/>
                </a:solidFill>
                <a:latin typeface="Roboto Bold"/>
                <a:ea typeface="Roboto Bold"/>
                <a:cs typeface="Roboto Bold"/>
                <a:sym typeface="Roboto Bold"/>
              </a:rPr>
              <a:t>PROFILE &amp; PREFERENCES:</a:t>
            </a:r>
          </a:p>
        </p:txBody>
      </p:sp>
      <p:sp>
        <p:nvSpPr>
          <p:cNvPr name="TextBox 26" id="26"/>
          <p:cNvSpPr txBox="true"/>
          <p:nvPr/>
        </p:nvSpPr>
        <p:spPr>
          <a:xfrm rot="0">
            <a:off x="9444323" y="5007337"/>
            <a:ext cx="8531916" cy="489679"/>
          </a:xfrm>
          <a:prstGeom prst="rect">
            <a:avLst/>
          </a:prstGeom>
        </p:spPr>
        <p:txBody>
          <a:bodyPr anchor="t" rtlCol="false" tIns="0" lIns="0" bIns="0" rIns="0">
            <a:spAutoFit/>
          </a:bodyPr>
          <a:lstStyle/>
          <a:p>
            <a:pPr algn="l">
              <a:lnSpc>
                <a:spcPts val="4048"/>
              </a:lnSpc>
            </a:pPr>
            <a:r>
              <a:rPr lang="en-US" sz="2530" spc="50">
                <a:solidFill>
                  <a:srgbClr val="000000"/>
                </a:solidFill>
                <a:latin typeface="Roboto"/>
                <a:ea typeface="Roboto"/>
                <a:cs typeface="Roboto"/>
                <a:sym typeface="Roboto"/>
              </a:rPr>
              <a:t>Personalized offers based on shopping habits.</a:t>
            </a:r>
          </a:p>
        </p:txBody>
      </p:sp>
      <p:sp>
        <p:nvSpPr>
          <p:cNvPr name="TextBox 27" id="27"/>
          <p:cNvSpPr txBox="true"/>
          <p:nvPr/>
        </p:nvSpPr>
        <p:spPr>
          <a:xfrm rot="0">
            <a:off x="9300214" y="3854722"/>
            <a:ext cx="8531916" cy="489679"/>
          </a:xfrm>
          <a:prstGeom prst="rect">
            <a:avLst/>
          </a:prstGeom>
        </p:spPr>
        <p:txBody>
          <a:bodyPr anchor="t" rtlCol="false" tIns="0" lIns="0" bIns="0" rIns="0">
            <a:spAutoFit/>
          </a:bodyPr>
          <a:lstStyle/>
          <a:p>
            <a:pPr algn="l">
              <a:lnSpc>
                <a:spcPts val="4048"/>
              </a:lnSpc>
            </a:pPr>
            <a:r>
              <a:rPr lang="en-US" sz="2530" spc="50">
                <a:solidFill>
                  <a:srgbClr val="000000"/>
                </a:solidFill>
                <a:latin typeface="Roboto"/>
                <a:ea typeface="Roboto"/>
                <a:cs typeface="Roboto"/>
                <a:sym typeface="Roboto"/>
              </a:rPr>
              <a:t> AR-powered feature to locate items in-store.</a:t>
            </a:r>
          </a:p>
        </p:txBody>
      </p:sp>
      <p:sp>
        <p:nvSpPr>
          <p:cNvPr name="TextBox 28" id="28"/>
          <p:cNvSpPr txBox="true"/>
          <p:nvPr/>
        </p:nvSpPr>
        <p:spPr>
          <a:xfrm rot="0">
            <a:off x="9628479" y="6578048"/>
            <a:ext cx="8531916" cy="489679"/>
          </a:xfrm>
          <a:prstGeom prst="rect">
            <a:avLst/>
          </a:prstGeom>
        </p:spPr>
        <p:txBody>
          <a:bodyPr anchor="t" rtlCol="false" tIns="0" lIns="0" bIns="0" rIns="0">
            <a:spAutoFit/>
          </a:bodyPr>
          <a:lstStyle/>
          <a:p>
            <a:pPr algn="l">
              <a:lnSpc>
                <a:spcPts val="4048"/>
              </a:lnSpc>
            </a:pPr>
            <a:r>
              <a:rPr lang="en-US" sz="2530" spc="50">
                <a:solidFill>
                  <a:srgbClr val="000000"/>
                </a:solidFill>
                <a:latin typeface="Roboto"/>
                <a:ea typeface="Roboto"/>
                <a:cs typeface="Roboto"/>
                <a:sym typeface="Roboto"/>
              </a:rPr>
              <a:t>User settings and customization options.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7235" r="0" b="7235"/>
          <a:stretch>
            <a:fillRect/>
          </a:stretch>
        </p:blipFill>
        <p:spPr>
          <a:xfrm flipH="false" flipV="false" rot="0">
            <a:off x="3075081" y="1541417"/>
            <a:ext cx="10610819" cy="4242777"/>
          </a:xfrm>
          <a:prstGeom prst="rect">
            <a:avLst/>
          </a:prstGeom>
        </p:spPr>
      </p:pic>
      <p:sp>
        <p:nvSpPr>
          <p:cNvPr name="TextBox 3" id="3"/>
          <p:cNvSpPr txBox="true"/>
          <p:nvPr/>
        </p:nvSpPr>
        <p:spPr>
          <a:xfrm rot="0">
            <a:off x="1028700" y="316869"/>
            <a:ext cx="17259300" cy="971550"/>
          </a:xfrm>
          <a:prstGeom prst="rect">
            <a:avLst/>
          </a:prstGeom>
        </p:spPr>
        <p:txBody>
          <a:bodyPr anchor="t" rtlCol="false" tIns="0" lIns="0" bIns="0" rIns="0">
            <a:spAutoFit/>
          </a:bodyPr>
          <a:lstStyle/>
          <a:p>
            <a:pPr algn="l">
              <a:lnSpc>
                <a:spcPts val="7349"/>
              </a:lnSpc>
            </a:pPr>
            <a:r>
              <a:rPr lang="en-US" sz="6999" b="true">
                <a:solidFill>
                  <a:srgbClr val="000000"/>
                </a:solidFill>
                <a:latin typeface="Roboto Bold"/>
                <a:ea typeface="Roboto Bold"/>
                <a:cs typeface="Roboto Bold"/>
                <a:sym typeface="Roboto Bold"/>
              </a:rPr>
              <a:t>Component Nomenclature &amp; Architecture</a:t>
            </a:r>
          </a:p>
        </p:txBody>
      </p:sp>
      <p:sp>
        <p:nvSpPr>
          <p:cNvPr name="TextBox 4" id="4"/>
          <p:cNvSpPr txBox="true"/>
          <p:nvPr/>
        </p:nvSpPr>
        <p:spPr>
          <a:xfrm rot="0">
            <a:off x="803387" y="5960991"/>
            <a:ext cx="16108462" cy="695959"/>
          </a:xfrm>
          <a:prstGeom prst="rect">
            <a:avLst/>
          </a:prstGeom>
        </p:spPr>
        <p:txBody>
          <a:bodyPr anchor="t" rtlCol="false" tIns="0" lIns="0" bIns="0" rIns="0">
            <a:spAutoFit/>
          </a:bodyPr>
          <a:lstStyle/>
          <a:p>
            <a:pPr algn="ctr">
              <a:lnSpc>
                <a:spcPts val="5740"/>
              </a:lnSpc>
            </a:pPr>
            <a:r>
              <a:rPr lang="en-US" sz="4100" b="true">
                <a:solidFill>
                  <a:srgbClr val="000000"/>
                </a:solidFill>
                <a:latin typeface="Canva Sans Bold"/>
                <a:ea typeface="Canva Sans Bold"/>
                <a:cs typeface="Canva Sans Bold"/>
                <a:sym typeface="Canva Sans Bold"/>
              </a:rPr>
              <a:t>Atomic Design: </a:t>
            </a:r>
            <a:r>
              <a:rPr lang="en-US" sz="4100">
                <a:solidFill>
                  <a:srgbClr val="000000"/>
                </a:solidFill>
                <a:latin typeface="Canva Sans"/>
                <a:ea typeface="Canva Sans"/>
                <a:cs typeface="Canva Sans"/>
                <a:sym typeface="Canva Sans"/>
              </a:rPr>
              <a:t>Atoms, Molecules, Organisms, Templates, Pages</a:t>
            </a:r>
            <a:r>
              <a:rPr lang="en-US" sz="4100" b="true">
                <a:solidFill>
                  <a:srgbClr val="000000"/>
                </a:solidFill>
                <a:latin typeface="Canva Sans Bold"/>
                <a:ea typeface="Canva Sans Bold"/>
                <a:cs typeface="Canva Sans Bold"/>
                <a:sym typeface="Canva Sans Bold"/>
              </a:rPr>
              <a:t>.</a:t>
            </a:r>
          </a:p>
        </p:txBody>
      </p:sp>
      <p:sp>
        <p:nvSpPr>
          <p:cNvPr name="TextBox 5" id="5"/>
          <p:cNvSpPr txBox="true"/>
          <p:nvPr/>
        </p:nvSpPr>
        <p:spPr>
          <a:xfrm rot="0">
            <a:off x="822388" y="6771251"/>
            <a:ext cx="12863512" cy="695959"/>
          </a:xfrm>
          <a:prstGeom prst="rect">
            <a:avLst/>
          </a:prstGeom>
        </p:spPr>
        <p:txBody>
          <a:bodyPr anchor="t" rtlCol="false" tIns="0" lIns="0" bIns="0" rIns="0">
            <a:spAutoFit/>
          </a:bodyPr>
          <a:lstStyle/>
          <a:p>
            <a:pPr algn="ctr">
              <a:lnSpc>
                <a:spcPts val="5740"/>
              </a:lnSpc>
            </a:pPr>
            <a:r>
              <a:rPr lang="en-US" sz="4100" b="true">
                <a:solidFill>
                  <a:srgbClr val="000000"/>
                </a:solidFill>
                <a:latin typeface="Canva Sans Bold"/>
                <a:ea typeface="Canva Sans Bold"/>
                <a:cs typeface="Canva Sans Bold"/>
                <a:sym typeface="Canva Sans Bold"/>
              </a:rPr>
              <a:t>Atoms: </a:t>
            </a:r>
            <a:r>
              <a:rPr lang="en-US" sz="4100">
                <a:solidFill>
                  <a:srgbClr val="000000"/>
                </a:solidFill>
                <a:latin typeface="Canva Sans"/>
                <a:ea typeface="Canva Sans"/>
                <a:cs typeface="Canva Sans"/>
                <a:sym typeface="Canva Sans"/>
              </a:rPr>
              <a:t>Basic elements (buttons, icons, text inputs)</a:t>
            </a:r>
            <a:r>
              <a:rPr lang="en-US" sz="4100" b="true">
                <a:solidFill>
                  <a:srgbClr val="000000"/>
                </a:solidFill>
                <a:latin typeface="Canva Sans Bold"/>
                <a:ea typeface="Canva Sans Bold"/>
                <a:cs typeface="Canva Sans Bold"/>
                <a:sym typeface="Canva Sans Bold"/>
              </a:rPr>
              <a:t>.</a:t>
            </a:r>
          </a:p>
        </p:txBody>
      </p:sp>
      <p:sp>
        <p:nvSpPr>
          <p:cNvPr name="TextBox 6" id="6"/>
          <p:cNvSpPr txBox="true"/>
          <p:nvPr/>
        </p:nvSpPr>
        <p:spPr>
          <a:xfrm rot="0">
            <a:off x="822388" y="8448919"/>
            <a:ext cx="14592201" cy="695959"/>
          </a:xfrm>
          <a:prstGeom prst="rect">
            <a:avLst/>
          </a:prstGeom>
        </p:spPr>
        <p:txBody>
          <a:bodyPr anchor="t" rtlCol="false" tIns="0" lIns="0" bIns="0" rIns="0">
            <a:spAutoFit/>
          </a:bodyPr>
          <a:lstStyle/>
          <a:p>
            <a:pPr algn="ctr">
              <a:lnSpc>
                <a:spcPts val="5740"/>
              </a:lnSpc>
            </a:pPr>
            <a:r>
              <a:rPr lang="en-US" sz="4100" b="true">
                <a:solidFill>
                  <a:srgbClr val="000000"/>
                </a:solidFill>
                <a:latin typeface="Canva Sans Bold"/>
                <a:ea typeface="Canva Sans Bold"/>
                <a:cs typeface="Canva Sans Bold"/>
                <a:sym typeface="Canva Sans Bold"/>
              </a:rPr>
              <a:t>Organisms:</a:t>
            </a:r>
            <a:r>
              <a:rPr lang="en-US" sz="4100">
                <a:solidFill>
                  <a:srgbClr val="000000"/>
                </a:solidFill>
                <a:latin typeface="Canva Sans"/>
                <a:ea typeface="Canva Sans"/>
                <a:cs typeface="Canva Sans"/>
                <a:sym typeface="Canva Sans"/>
              </a:rPr>
              <a:t> Complex components (Header, Shopping List)</a:t>
            </a:r>
            <a:r>
              <a:rPr lang="en-US" sz="4100" b="true">
                <a:solidFill>
                  <a:srgbClr val="000000"/>
                </a:solidFill>
                <a:latin typeface="Canva Sans Bold"/>
                <a:ea typeface="Canva Sans Bold"/>
                <a:cs typeface="Canva Sans Bold"/>
                <a:sym typeface="Canva Sans Bold"/>
              </a:rPr>
              <a:t>.</a:t>
            </a:r>
          </a:p>
        </p:txBody>
      </p:sp>
      <p:sp>
        <p:nvSpPr>
          <p:cNvPr name="TextBox 7" id="7"/>
          <p:cNvSpPr txBox="true"/>
          <p:nvPr/>
        </p:nvSpPr>
        <p:spPr>
          <a:xfrm rot="0">
            <a:off x="812912" y="7610085"/>
            <a:ext cx="13737332" cy="695959"/>
          </a:xfrm>
          <a:prstGeom prst="rect">
            <a:avLst/>
          </a:prstGeom>
        </p:spPr>
        <p:txBody>
          <a:bodyPr anchor="t" rtlCol="false" tIns="0" lIns="0" bIns="0" rIns="0">
            <a:spAutoFit/>
          </a:bodyPr>
          <a:lstStyle/>
          <a:p>
            <a:pPr algn="ctr">
              <a:lnSpc>
                <a:spcPts val="5740"/>
              </a:lnSpc>
            </a:pPr>
            <a:r>
              <a:rPr lang="en-US" sz="4100" b="true">
                <a:solidFill>
                  <a:srgbClr val="000000"/>
                </a:solidFill>
                <a:latin typeface="Canva Sans Bold"/>
                <a:ea typeface="Canva Sans Bold"/>
                <a:cs typeface="Canva Sans Bold"/>
                <a:sym typeface="Canva Sans Bold"/>
              </a:rPr>
              <a:t>Molecules: </a:t>
            </a:r>
            <a:r>
              <a:rPr lang="en-US" sz="4100">
                <a:solidFill>
                  <a:srgbClr val="000000"/>
                </a:solidFill>
                <a:latin typeface="Canva Sans"/>
                <a:ea typeface="Canva Sans"/>
                <a:cs typeface="Canva Sans"/>
                <a:sym typeface="Canva Sans"/>
              </a:rPr>
              <a:t>Functional groups (Search Bar, Recipe Card</a:t>
            </a:r>
          </a:p>
        </p:txBody>
      </p:sp>
      <p:sp>
        <p:nvSpPr>
          <p:cNvPr name="TextBox 8" id="8"/>
          <p:cNvSpPr txBox="true"/>
          <p:nvPr/>
        </p:nvSpPr>
        <p:spPr>
          <a:xfrm rot="0">
            <a:off x="523180" y="9320652"/>
            <a:ext cx="17764820" cy="695959"/>
          </a:xfrm>
          <a:prstGeom prst="rect">
            <a:avLst/>
          </a:prstGeom>
        </p:spPr>
        <p:txBody>
          <a:bodyPr anchor="t" rtlCol="false" tIns="0" lIns="0" bIns="0" rIns="0">
            <a:spAutoFit/>
          </a:bodyPr>
          <a:lstStyle/>
          <a:p>
            <a:pPr algn="ctr">
              <a:lnSpc>
                <a:spcPts val="5740"/>
              </a:lnSpc>
            </a:pPr>
            <a:r>
              <a:rPr lang="en-US" sz="4100" b="true">
                <a:solidFill>
                  <a:srgbClr val="000000"/>
                </a:solidFill>
                <a:latin typeface="Canva Sans Bold"/>
                <a:ea typeface="Canva Sans Bold"/>
                <a:cs typeface="Canva Sans Bold"/>
                <a:sym typeface="Canva Sans Bold"/>
              </a:rPr>
              <a:t>Templates &amp; Pages: </a:t>
            </a:r>
            <a:r>
              <a:rPr lang="en-US" sz="4100">
                <a:solidFill>
                  <a:srgbClr val="000000"/>
                </a:solidFill>
                <a:latin typeface="Canva Sans"/>
                <a:ea typeface="Canva Sans"/>
                <a:cs typeface="Canva Sans"/>
                <a:sym typeface="Canva Sans"/>
              </a:rPr>
              <a:t>Structured layouts and final interactive screens.</a:t>
            </a:r>
          </a:p>
        </p:txBody>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373956" y="0"/>
            <a:ext cx="7914044" cy="3419923"/>
            <a:chOff x="0" y="0"/>
            <a:chExt cx="3941016" cy="1703045"/>
          </a:xfrm>
        </p:grpSpPr>
        <p:sp>
          <p:nvSpPr>
            <p:cNvPr name="Freeform 3" id="3"/>
            <p:cNvSpPr/>
            <p:nvPr/>
          </p:nvSpPr>
          <p:spPr>
            <a:xfrm flipH="false" flipV="false" rot="0">
              <a:off x="0" y="0"/>
              <a:ext cx="3941016" cy="1703045"/>
            </a:xfrm>
            <a:custGeom>
              <a:avLst/>
              <a:gdLst/>
              <a:ahLst/>
              <a:cxnLst/>
              <a:rect r="r" b="b" t="t" l="l"/>
              <a:pathLst>
                <a:path h="1703045" w="3941016">
                  <a:moveTo>
                    <a:pt x="0" y="0"/>
                  </a:moveTo>
                  <a:lnTo>
                    <a:pt x="3941016" y="0"/>
                  </a:lnTo>
                  <a:lnTo>
                    <a:pt x="3941016" y="1703045"/>
                  </a:lnTo>
                  <a:lnTo>
                    <a:pt x="0" y="1703045"/>
                  </a:lnTo>
                  <a:close/>
                </a:path>
              </a:pathLst>
            </a:custGeom>
            <a:solidFill>
              <a:srgbClr val="3A72B2"/>
            </a:solidFill>
          </p:spPr>
        </p:sp>
      </p:grpSp>
      <p:sp>
        <p:nvSpPr>
          <p:cNvPr name="Freeform 4" id="4"/>
          <p:cNvSpPr/>
          <p:nvPr/>
        </p:nvSpPr>
        <p:spPr>
          <a:xfrm flipH="false" flipV="false" rot="0">
            <a:off x="10008524" y="3419923"/>
            <a:ext cx="8279476" cy="6867077"/>
          </a:xfrm>
          <a:custGeom>
            <a:avLst/>
            <a:gdLst/>
            <a:ahLst/>
            <a:cxnLst/>
            <a:rect r="r" b="b" t="t" l="l"/>
            <a:pathLst>
              <a:path h="6867077" w="8279476">
                <a:moveTo>
                  <a:pt x="0" y="0"/>
                </a:moveTo>
                <a:lnTo>
                  <a:pt x="8279476" y="0"/>
                </a:lnTo>
                <a:lnTo>
                  <a:pt x="8279476" y="6867077"/>
                </a:lnTo>
                <a:lnTo>
                  <a:pt x="0" y="6867077"/>
                </a:lnTo>
                <a:lnTo>
                  <a:pt x="0" y="0"/>
                </a:lnTo>
                <a:close/>
              </a:path>
            </a:pathLst>
          </a:custGeom>
          <a:blipFill>
            <a:blip r:embed="rId3"/>
            <a:stretch>
              <a:fillRect l="0" t="-3539" r="-2434" b="-3539"/>
            </a:stretch>
          </a:blipFill>
        </p:spPr>
      </p:sp>
      <p:sp>
        <p:nvSpPr>
          <p:cNvPr name="Freeform 5" id="5"/>
          <p:cNvSpPr/>
          <p:nvPr/>
        </p:nvSpPr>
        <p:spPr>
          <a:xfrm flipH="false" flipV="false" rot="0">
            <a:off x="783581" y="8659044"/>
            <a:ext cx="12874530" cy="1138423"/>
          </a:xfrm>
          <a:custGeom>
            <a:avLst/>
            <a:gdLst/>
            <a:ahLst/>
            <a:cxnLst/>
            <a:rect r="r" b="b" t="t" l="l"/>
            <a:pathLst>
              <a:path h="1138423" w="12874530">
                <a:moveTo>
                  <a:pt x="0" y="0"/>
                </a:moveTo>
                <a:lnTo>
                  <a:pt x="12874530" y="0"/>
                </a:lnTo>
                <a:lnTo>
                  <a:pt x="12874530" y="1138423"/>
                </a:lnTo>
                <a:lnTo>
                  <a:pt x="0" y="1138423"/>
                </a:lnTo>
                <a:lnTo>
                  <a:pt x="0" y="0"/>
                </a:lnTo>
                <a:close/>
              </a:path>
            </a:pathLst>
          </a:custGeom>
          <a:blipFill>
            <a:blip r:embed="rId4"/>
            <a:stretch>
              <a:fillRect l="0" t="0" r="0" b="0"/>
            </a:stretch>
          </a:blipFill>
        </p:spPr>
      </p:sp>
      <p:sp>
        <p:nvSpPr>
          <p:cNvPr name="TextBox 6" id="6"/>
          <p:cNvSpPr txBox="true"/>
          <p:nvPr/>
        </p:nvSpPr>
        <p:spPr>
          <a:xfrm rot="0">
            <a:off x="8112957" y="347498"/>
            <a:ext cx="9563876" cy="2225317"/>
          </a:xfrm>
          <a:prstGeom prst="rect">
            <a:avLst/>
          </a:prstGeom>
        </p:spPr>
        <p:txBody>
          <a:bodyPr anchor="t" rtlCol="false" tIns="0" lIns="0" bIns="0" rIns="0">
            <a:spAutoFit/>
          </a:bodyPr>
          <a:lstStyle/>
          <a:p>
            <a:pPr algn="r">
              <a:lnSpc>
                <a:spcPts val="8679"/>
              </a:lnSpc>
            </a:pPr>
            <a:r>
              <a:rPr lang="en-US" sz="8266" b="true">
                <a:solidFill>
                  <a:srgbClr val="FFFFFF"/>
                </a:solidFill>
                <a:latin typeface="Roboto Bold"/>
                <a:ea typeface="Roboto Bold"/>
                <a:cs typeface="Roboto Bold"/>
                <a:sym typeface="Roboto Bold"/>
              </a:rPr>
              <a:t>Color Theme &amp; Typography</a:t>
            </a:r>
          </a:p>
        </p:txBody>
      </p:sp>
      <p:sp>
        <p:nvSpPr>
          <p:cNvPr name="TextBox 7" id="7"/>
          <p:cNvSpPr txBox="true"/>
          <p:nvPr/>
        </p:nvSpPr>
        <p:spPr>
          <a:xfrm rot="0">
            <a:off x="0" y="1586137"/>
            <a:ext cx="10373956" cy="1188505"/>
          </a:xfrm>
          <a:prstGeom prst="rect">
            <a:avLst/>
          </a:prstGeom>
        </p:spPr>
        <p:txBody>
          <a:bodyPr anchor="t" rtlCol="false" tIns="0" lIns="0" bIns="0" rIns="0">
            <a:spAutoFit/>
          </a:bodyPr>
          <a:lstStyle/>
          <a:p>
            <a:pPr algn="ctr" marL="656708" indent="-328354" lvl="1">
              <a:lnSpc>
                <a:spcPts val="4866"/>
              </a:lnSpc>
              <a:buFont typeface="Arial"/>
              <a:buChar char="•"/>
            </a:pPr>
            <a:r>
              <a:rPr lang="en-US" b="true" sz="3041" spc="60">
                <a:solidFill>
                  <a:srgbClr val="000000"/>
                </a:solidFill>
                <a:latin typeface="Roboto Bold"/>
                <a:ea typeface="Roboto Bold"/>
                <a:cs typeface="Roboto Bold"/>
                <a:sym typeface="Roboto Bold"/>
              </a:rPr>
              <a:t>PRIMARY COLOR (#0078D4): CONVEYS TRUST AND INNOVATIONTYPOGRAPHY </a:t>
            </a:r>
          </a:p>
        </p:txBody>
      </p:sp>
      <p:sp>
        <p:nvSpPr>
          <p:cNvPr name="TextBox 8" id="8"/>
          <p:cNvSpPr txBox="true"/>
          <p:nvPr/>
        </p:nvSpPr>
        <p:spPr>
          <a:xfrm rot="0">
            <a:off x="1028700" y="3570082"/>
            <a:ext cx="7355880" cy="660401"/>
          </a:xfrm>
          <a:prstGeom prst="rect">
            <a:avLst/>
          </a:prstGeom>
        </p:spPr>
        <p:txBody>
          <a:bodyPr anchor="t" rtlCol="false" tIns="0" lIns="0" bIns="0" rIns="0">
            <a:spAutoFit/>
          </a:bodyPr>
          <a:lstStyle/>
          <a:p>
            <a:pPr algn="ctr" marL="755646" indent="-377823" lvl="1">
              <a:lnSpc>
                <a:spcPts val="5599"/>
              </a:lnSpc>
              <a:buFont typeface="Arial"/>
              <a:buChar char="•"/>
            </a:pPr>
            <a:r>
              <a:rPr lang="en-US" b="true" sz="3499" spc="69">
                <a:solidFill>
                  <a:srgbClr val="000000"/>
                </a:solidFill>
                <a:latin typeface="Roboto Bold"/>
                <a:ea typeface="Roboto Bold"/>
                <a:cs typeface="Roboto Bold"/>
                <a:sym typeface="Roboto Bold"/>
              </a:rPr>
              <a:t>TYPOGRAPHY HIERARCHY:</a:t>
            </a:r>
          </a:p>
        </p:txBody>
      </p:sp>
      <p:sp>
        <p:nvSpPr>
          <p:cNvPr name="TextBox 9" id="9"/>
          <p:cNvSpPr txBox="true"/>
          <p:nvPr/>
        </p:nvSpPr>
        <p:spPr>
          <a:xfrm rot="0">
            <a:off x="2515890" y="4264343"/>
            <a:ext cx="7009408" cy="1861821"/>
          </a:xfrm>
          <a:prstGeom prst="rect">
            <a:avLst/>
          </a:prstGeom>
        </p:spPr>
        <p:txBody>
          <a:bodyPr anchor="t" rtlCol="false" tIns="0" lIns="0" bIns="0" rIns="0">
            <a:spAutoFit/>
          </a:bodyPr>
          <a:lstStyle/>
          <a:p>
            <a:pPr algn="ctr" marL="669288" indent="-334644" lvl="1">
              <a:lnSpc>
                <a:spcPts val="4959"/>
              </a:lnSpc>
              <a:buFont typeface="Arial"/>
              <a:buChar char="•"/>
            </a:pPr>
            <a:r>
              <a:rPr lang="en-US" b="true" sz="3099" spc="61">
                <a:solidFill>
                  <a:srgbClr val="000000"/>
                </a:solidFill>
                <a:latin typeface="Roboto Bold"/>
                <a:ea typeface="Roboto Bold"/>
                <a:cs typeface="Roboto Bold"/>
                <a:sym typeface="Roboto Bold"/>
              </a:rPr>
              <a:t>DISPLAY 4 FOR LARGE TITLES.</a:t>
            </a:r>
          </a:p>
          <a:p>
            <a:pPr algn="ctr" marL="669288" indent="-334644" lvl="1">
              <a:lnSpc>
                <a:spcPts val="4959"/>
              </a:lnSpc>
              <a:buFont typeface="Arial"/>
              <a:buChar char="•"/>
            </a:pPr>
            <a:r>
              <a:rPr lang="en-US" b="true" sz="3099" spc="61">
                <a:solidFill>
                  <a:srgbClr val="000000"/>
                </a:solidFill>
                <a:latin typeface="Roboto Bold"/>
                <a:ea typeface="Roboto Bold"/>
                <a:cs typeface="Roboto Bold"/>
                <a:sym typeface="Roboto Bold"/>
              </a:rPr>
              <a:t>HEADING 2 FOR SUBHEADINGS.</a:t>
            </a:r>
          </a:p>
          <a:p>
            <a:pPr algn="ctr" marL="669288" indent="-334644" lvl="1">
              <a:lnSpc>
                <a:spcPts val="4959"/>
              </a:lnSpc>
              <a:buFont typeface="Arial"/>
              <a:buChar char="•"/>
            </a:pPr>
            <a:r>
              <a:rPr lang="en-US" b="true" sz="3099" spc="61">
                <a:solidFill>
                  <a:srgbClr val="000000"/>
                </a:solidFill>
                <a:latin typeface="Roboto Bold"/>
                <a:ea typeface="Roboto Bold"/>
                <a:cs typeface="Roboto Bold"/>
                <a:sym typeface="Roboto Bold"/>
              </a:rPr>
              <a:t>BODY TEXT FOR READABILITY.</a:t>
            </a:r>
          </a:p>
        </p:txBody>
      </p:sp>
      <p:sp>
        <p:nvSpPr>
          <p:cNvPr name="TextBox 10" id="10"/>
          <p:cNvSpPr txBox="true"/>
          <p:nvPr/>
        </p:nvSpPr>
        <p:spPr>
          <a:xfrm rot="0">
            <a:off x="1028700" y="6526754"/>
            <a:ext cx="10466983" cy="557530"/>
          </a:xfrm>
          <a:prstGeom prst="rect">
            <a:avLst/>
          </a:prstGeom>
        </p:spPr>
        <p:txBody>
          <a:bodyPr anchor="t" rtlCol="false" tIns="0" lIns="0" bIns="0" rIns="0">
            <a:spAutoFit/>
          </a:bodyPr>
          <a:lstStyle/>
          <a:p>
            <a:pPr algn="ctr" marL="626109" indent="-313054" lvl="1">
              <a:lnSpc>
                <a:spcPts val="4639"/>
              </a:lnSpc>
              <a:buFont typeface="Arial"/>
              <a:buChar char="•"/>
            </a:pPr>
            <a:r>
              <a:rPr lang="en-US" b="true" sz="2899" spc="57">
                <a:solidFill>
                  <a:srgbClr val="000000"/>
                </a:solidFill>
                <a:latin typeface="Roboto Bold"/>
                <a:ea typeface="Roboto Bold"/>
                <a:cs typeface="Roboto Bold"/>
                <a:sym typeface="Roboto Bold"/>
              </a:rPr>
              <a:t>CONSISTENT STYLING FOR A COHESIVE EXPERIENCE</a:t>
            </a:r>
          </a:p>
        </p:txBody>
      </p:sp>
      <p:sp>
        <p:nvSpPr>
          <p:cNvPr name="TextBox 11" id="11"/>
          <p:cNvSpPr txBox="true"/>
          <p:nvPr/>
        </p:nvSpPr>
        <p:spPr>
          <a:xfrm rot="0">
            <a:off x="177553" y="597536"/>
            <a:ext cx="10100470" cy="482600"/>
          </a:xfrm>
          <a:prstGeom prst="rect">
            <a:avLst/>
          </a:prstGeom>
        </p:spPr>
        <p:txBody>
          <a:bodyPr anchor="t" rtlCol="false" tIns="0" lIns="0" bIns="0" rIns="0">
            <a:spAutoFit/>
          </a:bodyPr>
          <a:lstStyle/>
          <a:p>
            <a:pPr algn="ctr">
              <a:lnSpc>
                <a:spcPts val="4000"/>
              </a:lnSpc>
              <a:spcBef>
                <a:spcPct val="0"/>
              </a:spcBef>
            </a:pPr>
            <a:r>
              <a:rPr lang="en-US" b="true" sz="2500" spc="50">
                <a:solidFill>
                  <a:srgbClr val="3A72B2"/>
                </a:solidFill>
                <a:latin typeface="Roboto Bold"/>
                <a:ea typeface="Roboto Bold"/>
                <a:cs typeface="Roboto Bold"/>
                <a:sym typeface="Roboto Bold"/>
              </a:rPr>
              <a:t>CREATING VISUAL CONSISTENCY WITH COLOR AND TYPOGRAPHY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2084"/>
            <a:ext cx="9861213" cy="1591123"/>
            <a:chOff x="0" y="0"/>
            <a:chExt cx="4693920" cy="757372"/>
          </a:xfrm>
        </p:grpSpPr>
        <p:sp>
          <p:nvSpPr>
            <p:cNvPr name="Freeform 3" id="3"/>
            <p:cNvSpPr/>
            <p:nvPr/>
          </p:nvSpPr>
          <p:spPr>
            <a:xfrm flipH="false" flipV="false" rot="0">
              <a:off x="0" y="0"/>
              <a:ext cx="4693920" cy="757372"/>
            </a:xfrm>
            <a:custGeom>
              <a:avLst/>
              <a:gdLst/>
              <a:ahLst/>
              <a:cxnLst/>
              <a:rect r="r" b="b" t="t" l="l"/>
              <a:pathLst>
                <a:path h="757372" w="4693920">
                  <a:moveTo>
                    <a:pt x="0" y="0"/>
                  </a:moveTo>
                  <a:lnTo>
                    <a:pt x="4693920" y="0"/>
                  </a:lnTo>
                  <a:lnTo>
                    <a:pt x="4693920" y="757372"/>
                  </a:lnTo>
                  <a:lnTo>
                    <a:pt x="0" y="757372"/>
                  </a:lnTo>
                  <a:close/>
                </a:path>
              </a:pathLst>
            </a:custGeom>
            <a:solidFill>
              <a:srgbClr val="3A72B2"/>
            </a:solidFill>
          </p:spPr>
        </p:sp>
      </p:grpSp>
      <p:sp>
        <p:nvSpPr>
          <p:cNvPr name="Freeform 4" id="4"/>
          <p:cNvSpPr/>
          <p:nvPr/>
        </p:nvSpPr>
        <p:spPr>
          <a:xfrm flipH="false" flipV="false" rot="0">
            <a:off x="365419" y="2730137"/>
            <a:ext cx="7783708" cy="1489286"/>
          </a:xfrm>
          <a:custGeom>
            <a:avLst/>
            <a:gdLst/>
            <a:ahLst/>
            <a:cxnLst/>
            <a:rect r="r" b="b" t="t" l="l"/>
            <a:pathLst>
              <a:path h="1489286" w="7783708">
                <a:moveTo>
                  <a:pt x="0" y="0"/>
                </a:moveTo>
                <a:lnTo>
                  <a:pt x="7783708" y="0"/>
                </a:lnTo>
                <a:lnTo>
                  <a:pt x="7783708" y="1489286"/>
                </a:lnTo>
                <a:lnTo>
                  <a:pt x="0" y="1489286"/>
                </a:lnTo>
                <a:lnTo>
                  <a:pt x="0" y="0"/>
                </a:lnTo>
                <a:close/>
              </a:path>
            </a:pathLst>
          </a:custGeom>
          <a:blipFill>
            <a:blip r:embed="rId3"/>
            <a:stretch>
              <a:fillRect l="0" t="-4551" r="0" b="-4551"/>
            </a:stretch>
          </a:blipFill>
        </p:spPr>
      </p:sp>
      <p:sp>
        <p:nvSpPr>
          <p:cNvPr name="Freeform 5" id="5"/>
          <p:cNvSpPr/>
          <p:nvPr/>
        </p:nvSpPr>
        <p:spPr>
          <a:xfrm flipH="false" flipV="false" rot="0">
            <a:off x="8222354" y="3006362"/>
            <a:ext cx="1638859" cy="1792502"/>
          </a:xfrm>
          <a:custGeom>
            <a:avLst/>
            <a:gdLst/>
            <a:ahLst/>
            <a:cxnLst/>
            <a:rect r="r" b="b" t="t" l="l"/>
            <a:pathLst>
              <a:path h="1792502" w="1638859">
                <a:moveTo>
                  <a:pt x="0" y="0"/>
                </a:moveTo>
                <a:lnTo>
                  <a:pt x="1638859" y="0"/>
                </a:lnTo>
                <a:lnTo>
                  <a:pt x="1638859" y="1792502"/>
                </a:lnTo>
                <a:lnTo>
                  <a:pt x="0" y="1792502"/>
                </a:lnTo>
                <a:lnTo>
                  <a:pt x="0" y="0"/>
                </a:lnTo>
                <a:close/>
              </a:path>
            </a:pathLst>
          </a:custGeom>
          <a:blipFill>
            <a:blip r:embed="rId4"/>
            <a:stretch>
              <a:fillRect l="0" t="0" r="0" b="0"/>
            </a:stretch>
          </a:blipFill>
        </p:spPr>
      </p:sp>
      <p:sp>
        <p:nvSpPr>
          <p:cNvPr name="Freeform 6" id="6"/>
          <p:cNvSpPr/>
          <p:nvPr/>
        </p:nvSpPr>
        <p:spPr>
          <a:xfrm flipH="false" flipV="false" rot="0">
            <a:off x="5799686" y="8312954"/>
            <a:ext cx="4698883" cy="1089145"/>
          </a:xfrm>
          <a:custGeom>
            <a:avLst/>
            <a:gdLst/>
            <a:ahLst/>
            <a:cxnLst/>
            <a:rect r="r" b="b" t="t" l="l"/>
            <a:pathLst>
              <a:path h="1089145" w="4698883">
                <a:moveTo>
                  <a:pt x="0" y="0"/>
                </a:moveTo>
                <a:lnTo>
                  <a:pt x="4698882" y="0"/>
                </a:lnTo>
                <a:lnTo>
                  <a:pt x="4698882" y="1089145"/>
                </a:lnTo>
                <a:lnTo>
                  <a:pt x="0" y="1089145"/>
                </a:lnTo>
                <a:lnTo>
                  <a:pt x="0" y="0"/>
                </a:lnTo>
                <a:close/>
              </a:path>
            </a:pathLst>
          </a:custGeom>
          <a:blipFill>
            <a:blip r:embed="rId5"/>
            <a:stretch>
              <a:fillRect l="0" t="0" r="0" b="0"/>
            </a:stretch>
          </a:blipFill>
        </p:spPr>
      </p:sp>
      <p:sp>
        <p:nvSpPr>
          <p:cNvPr name="Freeform 7" id="7"/>
          <p:cNvSpPr/>
          <p:nvPr/>
        </p:nvSpPr>
        <p:spPr>
          <a:xfrm flipH="false" flipV="false" rot="0">
            <a:off x="12958167" y="3157969"/>
            <a:ext cx="5206992" cy="6664950"/>
          </a:xfrm>
          <a:custGeom>
            <a:avLst/>
            <a:gdLst/>
            <a:ahLst/>
            <a:cxnLst/>
            <a:rect r="r" b="b" t="t" l="l"/>
            <a:pathLst>
              <a:path h="6664950" w="5206992">
                <a:moveTo>
                  <a:pt x="0" y="0"/>
                </a:moveTo>
                <a:lnTo>
                  <a:pt x="5206992" y="0"/>
                </a:lnTo>
                <a:lnTo>
                  <a:pt x="5206992" y="6664950"/>
                </a:lnTo>
                <a:lnTo>
                  <a:pt x="0" y="6664950"/>
                </a:lnTo>
                <a:lnTo>
                  <a:pt x="0" y="0"/>
                </a:lnTo>
                <a:close/>
              </a:path>
            </a:pathLst>
          </a:custGeom>
          <a:blipFill>
            <a:blip r:embed="rId6"/>
            <a:stretch>
              <a:fillRect l="0" t="0" r="0" b="0"/>
            </a:stretch>
          </a:blipFill>
        </p:spPr>
      </p:sp>
      <p:sp>
        <p:nvSpPr>
          <p:cNvPr name="TextBox 8" id="8"/>
          <p:cNvSpPr txBox="true"/>
          <p:nvPr/>
        </p:nvSpPr>
        <p:spPr>
          <a:xfrm rot="0">
            <a:off x="365419" y="206147"/>
            <a:ext cx="9495794" cy="685137"/>
          </a:xfrm>
          <a:prstGeom prst="rect">
            <a:avLst/>
          </a:prstGeom>
        </p:spPr>
        <p:txBody>
          <a:bodyPr anchor="t" rtlCol="false" tIns="0" lIns="0" bIns="0" rIns="0">
            <a:spAutoFit/>
          </a:bodyPr>
          <a:lstStyle/>
          <a:p>
            <a:pPr algn="l">
              <a:lnSpc>
                <a:spcPts val="5720"/>
              </a:lnSpc>
            </a:pPr>
            <a:r>
              <a:rPr lang="en-US" b="true" sz="3575" spc="71">
                <a:solidFill>
                  <a:srgbClr val="FFFFFF"/>
                </a:solidFill>
                <a:latin typeface="Roboto Bold"/>
                <a:ea typeface="Roboto Bold"/>
                <a:cs typeface="Roboto Bold"/>
                <a:sym typeface="Roboto Bold"/>
              </a:rPr>
              <a:t>BUILDING BLOCKS - ATOMS &amp; MOLECULES</a:t>
            </a:r>
          </a:p>
        </p:txBody>
      </p:sp>
      <p:sp>
        <p:nvSpPr>
          <p:cNvPr name="TextBox 9" id="9"/>
          <p:cNvSpPr txBox="true"/>
          <p:nvPr/>
        </p:nvSpPr>
        <p:spPr>
          <a:xfrm rot="0">
            <a:off x="365419" y="1779541"/>
            <a:ext cx="17922581" cy="817245"/>
          </a:xfrm>
          <a:prstGeom prst="rect">
            <a:avLst/>
          </a:prstGeom>
        </p:spPr>
        <p:txBody>
          <a:bodyPr anchor="t" rtlCol="false" tIns="0" lIns="0" bIns="0" rIns="0">
            <a:spAutoFit/>
          </a:bodyPr>
          <a:lstStyle/>
          <a:p>
            <a:pPr algn="l">
              <a:lnSpc>
                <a:spcPts val="6195"/>
              </a:lnSpc>
            </a:pPr>
            <a:r>
              <a:rPr lang="en-US" sz="5900" b="true">
                <a:solidFill>
                  <a:srgbClr val="3A72B2"/>
                </a:solidFill>
                <a:latin typeface="Roboto Bold"/>
                <a:ea typeface="Roboto Bold"/>
                <a:cs typeface="Roboto Bold"/>
                <a:sym typeface="Roboto Bold"/>
              </a:rPr>
              <a:t>Atoms: Smallest components used across screens.</a:t>
            </a:r>
          </a:p>
        </p:txBody>
      </p:sp>
      <p:sp>
        <p:nvSpPr>
          <p:cNvPr name="TextBox 10" id="10"/>
          <p:cNvSpPr txBox="true"/>
          <p:nvPr/>
        </p:nvSpPr>
        <p:spPr>
          <a:xfrm rot="0">
            <a:off x="365419" y="5284639"/>
            <a:ext cx="17922581" cy="817245"/>
          </a:xfrm>
          <a:prstGeom prst="rect">
            <a:avLst/>
          </a:prstGeom>
        </p:spPr>
        <p:txBody>
          <a:bodyPr anchor="t" rtlCol="false" tIns="0" lIns="0" bIns="0" rIns="0">
            <a:spAutoFit/>
          </a:bodyPr>
          <a:lstStyle/>
          <a:p>
            <a:pPr algn="l">
              <a:lnSpc>
                <a:spcPts val="6195"/>
              </a:lnSpc>
            </a:pPr>
            <a:r>
              <a:rPr lang="en-US" sz="5900" b="true">
                <a:solidFill>
                  <a:srgbClr val="3A72B2"/>
                </a:solidFill>
                <a:latin typeface="Roboto Bold"/>
                <a:ea typeface="Roboto Bold"/>
                <a:cs typeface="Roboto Bold"/>
                <a:sym typeface="Roboto Bold"/>
              </a:rPr>
              <a:t>Molecules: Functional groups of Atoms.</a:t>
            </a:r>
          </a:p>
        </p:txBody>
      </p:sp>
      <p:sp>
        <p:nvSpPr>
          <p:cNvPr name="TextBox 11" id="11"/>
          <p:cNvSpPr txBox="true"/>
          <p:nvPr/>
        </p:nvSpPr>
        <p:spPr>
          <a:xfrm rot="0">
            <a:off x="1943100" y="6682909"/>
            <a:ext cx="9705234" cy="944245"/>
          </a:xfrm>
          <a:prstGeom prst="rect">
            <a:avLst/>
          </a:prstGeom>
        </p:spPr>
        <p:txBody>
          <a:bodyPr anchor="t" rtlCol="false" tIns="0" lIns="0" bIns="0" rIns="0">
            <a:spAutoFit/>
          </a:bodyPr>
          <a:lstStyle/>
          <a:p>
            <a:pPr algn="ctr">
              <a:lnSpc>
                <a:spcPts val="3865"/>
              </a:lnSpc>
              <a:spcBef>
                <a:spcPct val="0"/>
              </a:spcBef>
            </a:pPr>
            <a:r>
              <a:rPr lang="en-US" b="true" sz="2415" spc="48">
                <a:solidFill>
                  <a:srgbClr val="000000"/>
                </a:solidFill>
                <a:latin typeface="Roboto Bold"/>
                <a:ea typeface="Roboto Bold"/>
                <a:cs typeface="Roboto Bold"/>
                <a:sym typeface="Roboto Bold"/>
              </a:rPr>
              <a:t>SEARCH BAR: COMBINES TEXT INPUT AND SEARCH ICON.</a:t>
            </a:r>
          </a:p>
          <a:p>
            <a:pPr algn="ctr">
              <a:lnSpc>
                <a:spcPts val="3865"/>
              </a:lnSpc>
              <a:spcBef>
                <a:spcPct val="0"/>
              </a:spcBef>
            </a:pPr>
            <a:r>
              <a:rPr lang="en-US" b="true" sz="2415" spc="48">
                <a:solidFill>
                  <a:srgbClr val="000000"/>
                </a:solidFill>
                <a:latin typeface="Roboto Bold"/>
                <a:ea typeface="Roboto Bold"/>
                <a:cs typeface="Roboto Bold"/>
                <a:sym typeface="Roboto Bold"/>
              </a:rPr>
              <a:t>RECIPE CARD: CONTAINS IMAGE, TITLE, AND BUTTONS.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963340"/>
            <a:chOff x="0" y="0"/>
            <a:chExt cx="9831347" cy="1593046"/>
          </a:xfrm>
        </p:grpSpPr>
        <p:sp>
          <p:nvSpPr>
            <p:cNvPr name="Freeform 3" id="3"/>
            <p:cNvSpPr/>
            <p:nvPr/>
          </p:nvSpPr>
          <p:spPr>
            <a:xfrm flipH="false" flipV="false" rot="0">
              <a:off x="0" y="0"/>
              <a:ext cx="9831347" cy="1593046"/>
            </a:xfrm>
            <a:custGeom>
              <a:avLst/>
              <a:gdLst/>
              <a:ahLst/>
              <a:cxnLst/>
              <a:rect r="r" b="b" t="t" l="l"/>
              <a:pathLst>
                <a:path h="1593046" w="9831347">
                  <a:moveTo>
                    <a:pt x="0" y="0"/>
                  </a:moveTo>
                  <a:lnTo>
                    <a:pt x="9831347" y="0"/>
                  </a:lnTo>
                  <a:lnTo>
                    <a:pt x="9831347" y="1593046"/>
                  </a:lnTo>
                  <a:lnTo>
                    <a:pt x="0" y="1593046"/>
                  </a:lnTo>
                  <a:close/>
                </a:path>
              </a:pathLst>
            </a:custGeom>
            <a:solidFill>
              <a:srgbClr val="121723"/>
            </a:solidFill>
          </p:spPr>
        </p:sp>
      </p:grpSp>
      <p:sp>
        <p:nvSpPr>
          <p:cNvPr name="Freeform 4" id="4"/>
          <p:cNvSpPr/>
          <p:nvPr/>
        </p:nvSpPr>
        <p:spPr>
          <a:xfrm flipH="false" flipV="false" rot="0">
            <a:off x="0" y="-19050"/>
            <a:ext cx="18288000" cy="2963340"/>
          </a:xfrm>
          <a:custGeom>
            <a:avLst/>
            <a:gdLst/>
            <a:ahLst/>
            <a:cxnLst/>
            <a:rect r="r" b="b" t="t" l="l"/>
            <a:pathLst>
              <a:path h="2963340" w="18288000">
                <a:moveTo>
                  <a:pt x="0" y="0"/>
                </a:moveTo>
                <a:lnTo>
                  <a:pt x="18288000" y="0"/>
                </a:lnTo>
                <a:lnTo>
                  <a:pt x="18288000" y="2963340"/>
                </a:lnTo>
                <a:lnTo>
                  <a:pt x="0" y="2963340"/>
                </a:lnTo>
                <a:lnTo>
                  <a:pt x="0" y="0"/>
                </a:lnTo>
                <a:close/>
              </a:path>
            </a:pathLst>
          </a:custGeom>
          <a:blipFill>
            <a:blip r:embed="rId3">
              <a:alphaModFix amt="29000"/>
            </a:blip>
            <a:stretch>
              <a:fillRect l="0" t="-132885" r="0" b="-184526"/>
            </a:stretch>
          </a:blipFill>
        </p:spPr>
      </p:sp>
      <p:sp>
        <p:nvSpPr>
          <p:cNvPr name="AutoShape 5" id="5"/>
          <p:cNvSpPr/>
          <p:nvPr/>
        </p:nvSpPr>
        <p:spPr>
          <a:xfrm rot="5400000">
            <a:off x="7441639" y="7448326"/>
            <a:ext cx="3419923" cy="0"/>
          </a:xfrm>
          <a:prstGeom prst="line">
            <a:avLst/>
          </a:prstGeom>
          <a:ln cap="flat" w="200025">
            <a:solidFill>
              <a:srgbClr val="FFFFFF"/>
            </a:solidFill>
            <a:prstDash val="solid"/>
            <a:headEnd type="none" len="sm" w="sm"/>
            <a:tailEnd type="none" len="sm" w="sm"/>
          </a:ln>
        </p:spPr>
      </p:sp>
      <p:sp>
        <p:nvSpPr>
          <p:cNvPr name="Freeform 6" id="6"/>
          <p:cNvSpPr/>
          <p:nvPr/>
        </p:nvSpPr>
        <p:spPr>
          <a:xfrm flipH="false" flipV="false" rot="0">
            <a:off x="1569485" y="6338666"/>
            <a:ext cx="710066" cy="764539"/>
          </a:xfrm>
          <a:custGeom>
            <a:avLst/>
            <a:gdLst/>
            <a:ahLst/>
            <a:cxnLst/>
            <a:rect r="r" b="b" t="t" l="l"/>
            <a:pathLst>
              <a:path h="764539" w="710066">
                <a:moveTo>
                  <a:pt x="0" y="0"/>
                </a:moveTo>
                <a:lnTo>
                  <a:pt x="710066" y="0"/>
                </a:lnTo>
                <a:lnTo>
                  <a:pt x="710066" y="764540"/>
                </a:lnTo>
                <a:lnTo>
                  <a:pt x="0" y="764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653372" y="6338666"/>
            <a:ext cx="764539" cy="764539"/>
          </a:xfrm>
          <a:custGeom>
            <a:avLst/>
            <a:gdLst/>
            <a:ahLst/>
            <a:cxnLst/>
            <a:rect r="r" b="b" t="t" l="l"/>
            <a:pathLst>
              <a:path h="764539" w="764539">
                <a:moveTo>
                  <a:pt x="0" y="0"/>
                </a:moveTo>
                <a:lnTo>
                  <a:pt x="764539" y="0"/>
                </a:lnTo>
                <a:lnTo>
                  <a:pt x="764539" y="764540"/>
                </a:lnTo>
                <a:lnTo>
                  <a:pt x="0" y="7645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8" id="8"/>
          <p:cNvSpPr/>
          <p:nvPr/>
        </p:nvSpPr>
        <p:spPr>
          <a:xfrm>
            <a:off x="5897880" y="5143500"/>
            <a:ext cx="6492240" cy="0"/>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14992350" y="3731409"/>
            <a:ext cx="3067232" cy="6356958"/>
          </a:xfrm>
          <a:custGeom>
            <a:avLst/>
            <a:gdLst/>
            <a:ahLst/>
            <a:cxnLst/>
            <a:rect r="r" b="b" t="t" l="l"/>
            <a:pathLst>
              <a:path h="6356958" w="3067232">
                <a:moveTo>
                  <a:pt x="0" y="0"/>
                </a:moveTo>
                <a:lnTo>
                  <a:pt x="3067232" y="0"/>
                </a:lnTo>
                <a:lnTo>
                  <a:pt x="3067232" y="6356958"/>
                </a:lnTo>
                <a:lnTo>
                  <a:pt x="0" y="6356958"/>
                </a:lnTo>
                <a:lnTo>
                  <a:pt x="0" y="0"/>
                </a:lnTo>
                <a:close/>
              </a:path>
            </a:pathLst>
          </a:custGeom>
          <a:blipFill>
            <a:blip r:embed="rId8"/>
            <a:stretch>
              <a:fillRect l="0" t="0" r="0" b="0"/>
            </a:stretch>
          </a:blipFill>
        </p:spPr>
      </p:sp>
      <p:sp>
        <p:nvSpPr>
          <p:cNvPr name="Freeform 10" id="10"/>
          <p:cNvSpPr/>
          <p:nvPr/>
        </p:nvSpPr>
        <p:spPr>
          <a:xfrm flipH="false" flipV="false" rot="0">
            <a:off x="361463" y="3160187"/>
            <a:ext cx="3235044" cy="6704755"/>
          </a:xfrm>
          <a:custGeom>
            <a:avLst/>
            <a:gdLst/>
            <a:ahLst/>
            <a:cxnLst/>
            <a:rect r="r" b="b" t="t" l="l"/>
            <a:pathLst>
              <a:path h="6704755" w="3235044">
                <a:moveTo>
                  <a:pt x="0" y="0"/>
                </a:moveTo>
                <a:lnTo>
                  <a:pt x="3235044" y="0"/>
                </a:lnTo>
                <a:lnTo>
                  <a:pt x="3235044" y="6704755"/>
                </a:lnTo>
                <a:lnTo>
                  <a:pt x="0" y="6704755"/>
                </a:lnTo>
                <a:lnTo>
                  <a:pt x="0" y="0"/>
                </a:lnTo>
                <a:close/>
              </a:path>
            </a:pathLst>
          </a:custGeom>
          <a:blipFill>
            <a:blip r:embed="rId9"/>
            <a:stretch>
              <a:fillRect l="0" t="0" r="0" b="0"/>
            </a:stretch>
          </a:blipFill>
        </p:spPr>
      </p:sp>
      <p:sp>
        <p:nvSpPr>
          <p:cNvPr name="TextBox 11" id="11"/>
          <p:cNvSpPr txBox="true"/>
          <p:nvPr/>
        </p:nvSpPr>
        <p:spPr>
          <a:xfrm rot="0">
            <a:off x="2828818" y="-104775"/>
            <a:ext cx="11259313" cy="863599"/>
          </a:xfrm>
          <a:prstGeom prst="rect">
            <a:avLst/>
          </a:prstGeom>
        </p:spPr>
        <p:txBody>
          <a:bodyPr anchor="t" rtlCol="false" tIns="0" lIns="0" bIns="0" rIns="0">
            <a:spAutoFit/>
          </a:bodyPr>
          <a:lstStyle/>
          <a:p>
            <a:pPr algn="ctr">
              <a:lnSpc>
                <a:spcPts val="7000"/>
              </a:lnSpc>
            </a:pPr>
            <a:r>
              <a:rPr lang="en-US" sz="5000" b="true">
                <a:solidFill>
                  <a:srgbClr val="FFFFFF"/>
                </a:solidFill>
                <a:latin typeface="Roboto Bold"/>
                <a:ea typeface="Roboto Bold"/>
                <a:cs typeface="Roboto Bold"/>
                <a:sym typeface="Roboto Bold"/>
              </a:rPr>
              <a:t>Organisms - Functional UI Components</a:t>
            </a:r>
          </a:p>
        </p:txBody>
      </p:sp>
      <p:sp>
        <p:nvSpPr>
          <p:cNvPr name="TextBox 12" id="12"/>
          <p:cNvSpPr txBox="true"/>
          <p:nvPr/>
        </p:nvSpPr>
        <p:spPr>
          <a:xfrm rot="0">
            <a:off x="4830373" y="682624"/>
            <a:ext cx="7256203" cy="1167203"/>
          </a:xfrm>
          <a:prstGeom prst="rect">
            <a:avLst/>
          </a:prstGeom>
        </p:spPr>
        <p:txBody>
          <a:bodyPr anchor="t" rtlCol="false" tIns="0" lIns="0" bIns="0" rIns="0">
            <a:spAutoFit/>
          </a:bodyPr>
          <a:lstStyle/>
          <a:p>
            <a:pPr algn="ctr">
              <a:lnSpc>
                <a:spcPts val="4643"/>
              </a:lnSpc>
            </a:pPr>
            <a:r>
              <a:rPr lang="en-US" sz="3316" b="true">
                <a:solidFill>
                  <a:srgbClr val="FFFFFF"/>
                </a:solidFill>
                <a:latin typeface="Roboto Bold"/>
                <a:ea typeface="Roboto Bold"/>
                <a:cs typeface="Roboto Bold"/>
                <a:sym typeface="Roboto Bold"/>
              </a:rPr>
              <a:t>Combine Molecules into complex sections</a:t>
            </a:r>
          </a:p>
        </p:txBody>
      </p:sp>
      <p:sp>
        <p:nvSpPr>
          <p:cNvPr name="TextBox 13" id="13"/>
          <p:cNvSpPr txBox="true"/>
          <p:nvPr/>
        </p:nvSpPr>
        <p:spPr>
          <a:xfrm rot="0">
            <a:off x="4709946" y="5871605"/>
            <a:ext cx="9886851" cy="640960"/>
          </a:xfrm>
          <a:prstGeom prst="rect">
            <a:avLst/>
          </a:prstGeom>
        </p:spPr>
        <p:txBody>
          <a:bodyPr anchor="t" rtlCol="false" tIns="0" lIns="0" bIns="0" rIns="0">
            <a:spAutoFit/>
          </a:bodyPr>
          <a:lstStyle/>
          <a:p>
            <a:pPr algn="ctr">
              <a:lnSpc>
                <a:spcPts val="5312"/>
              </a:lnSpc>
              <a:spcBef>
                <a:spcPct val="0"/>
              </a:spcBef>
            </a:pPr>
            <a:r>
              <a:rPr lang="en-US" b="true" sz="3320" spc="66">
                <a:solidFill>
                  <a:srgbClr val="3A72B2"/>
                </a:solidFill>
                <a:latin typeface="Roboto Bold"/>
                <a:ea typeface="Roboto Bold"/>
                <a:cs typeface="Roboto Bold"/>
                <a:sym typeface="Roboto Bold"/>
              </a:rPr>
              <a:t>AR NAVIGATION OVERLAY: IN-STORE GUIDANCE.</a:t>
            </a:r>
          </a:p>
        </p:txBody>
      </p:sp>
      <p:sp>
        <p:nvSpPr>
          <p:cNvPr name="AutoShape 14" id="14"/>
          <p:cNvSpPr/>
          <p:nvPr/>
        </p:nvSpPr>
        <p:spPr>
          <a:xfrm>
            <a:off x="9151600" y="8512906"/>
            <a:ext cx="6492240" cy="0"/>
          </a:xfrm>
          <a:prstGeom prst="line">
            <a:avLst/>
          </a:prstGeom>
          <a:ln cap="flat" w="38100">
            <a:solidFill>
              <a:srgbClr val="000000"/>
            </a:solidFill>
            <a:prstDash val="solid"/>
            <a:headEnd type="none" len="sm" w="sm"/>
            <a:tailEnd type="none" len="sm" w="sm"/>
          </a:ln>
        </p:spPr>
      </p:sp>
      <p:sp>
        <p:nvSpPr>
          <p:cNvPr name="AutoShape 15" id="15"/>
          <p:cNvSpPr/>
          <p:nvPr/>
        </p:nvSpPr>
        <p:spPr>
          <a:xfrm>
            <a:off x="1924518" y="6701886"/>
            <a:ext cx="2905855" cy="19050"/>
          </a:xfrm>
          <a:prstGeom prst="line">
            <a:avLst/>
          </a:prstGeom>
          <a:ln cap="flat" w="38100">
            <a:solidFill>
              <a:srgbClr val="000000"/>
            </a:solidFill>
            <a:prstDash val="solid"/>
            <a:headEnd type="none" len="sm" w="sm"/>
            <a:tailEnd type="none" len="sm" w="sm"/>
          </a:ln>
        </p:spPr>
      </p:sp>
      <p:sp>
        <p:nvSpPr>
          <p:cNvPr name="TextBox 16" id="16"/>
          <p:cNvSpPr txBox="true"/>
          <p:nvPr/>
        </p:nvSpPr>
        <p:spPr>
          <a:xfrm rot="0">
            <a:off x="2974883" y="7817581"/>
            <a:ext cx="12668957" cy="603494"/>
          </a:xfrm>
          <a:prstGeom prst="rect">
            <a:avLst/>
          </a:prstGeom>
        </p:spPr>
        <p:txBody>
          <a:bodyPr anchor="t" rtlCol="false" tIns="0" lIns="0" bIns="0" rIns="0">
            <a:spAutoFit/>
          </a:bodyPr>
          <a:lstStyle/>
          <a:p>
            <a:pPr algn="ctr">
              <a:lnSpc>
                <a:spcPts val="4992"/>
              </a:lnSpc>
              <a:spcBef>
                <a:spcPct val="0"/>
              </a:spcBef>
            </a:pPr>
            <a:r>
              <a:rPr lang="en-US" b="true" sz="3120" spc="62">
                <a:solidFill>
                  <a:srgbClr val="3A72B2"/>
                </a:solidFill>
                <a:latin typeface="Roboto Bold"/>
                <a:ea typeface="Roboto Bold"/>
                <a:cs typeface="Roboto Bold"/>
                <a:sym typeface="Roboto Bold"/>
              </a:rPr>
              <a:t>SHOPPING LIST: CATEGORIZED ITEMS WITH CHECKBOXES.</a:t>
            </a:r>
          </a:p>
        </p:txBody>
      </p:sp>
      <p:sp>
        <p:nvSpPr>
          <p:cNvPr name="TextBox 17" id="17"/>
          <p:cNvSpPr txBox="true"/>
          <p:nvPr/>
        </p:nvSpPr>
        <p:spPr>
          <a:xfrm rot="0">
            <a:off x="4439407" y="3311915"/>
            <a:ext cx="10427931" cy="640960"/>
          </a:xfrm>
          <a:prstGeom prst="rect">
            <a:avLst/>
          </a:prstGeom>
        </p:spPr>
        <p:txBody>
          <a:bodyPr anchor="t" rtlCol="false" tIns="0" lIns="0" bIns="0" rIns="0">
            <a:spAutoFit/>
          </a:bodyPr>
          <a:lstStyle/>
          <a:p>
            <a:pPr algn="ctr">
              <a:lnSpc>
                <a:spcPts val="5312"/>
              </a:lnSpc>
              <a:spcBef>
                <a:spcPct val="0"/>
              </a:spcBef>
            </a:pPr>
            <a:r>
              <a:rPr lang="en-US" b="true" sz="3320" spc="66">
                <a:solidFill>
                  <a:srgbClr val="3A72B2"/>
                </a:solidFill>
                <a:latin typeface="Roboto Bold"/>
                <a:ea typeface="Roboto Bold"/>
                <a:cs typeface="Roboto Bold"/>
                <a:sym typeface="Roboto Bold"/>
              </a:rPr>
              <a:t>HEADER: LOGO, PROFILE ICON, NAVIGATION LINKS.</a:t>
            </a:r>
          </a:p>
        </p:txBody>
      </p:sp>
      <p:sp>
        <p:nvSpPr>
          <p:cNvPr name="AutoShape 18" id="18"/>
          <p:cNvSpPr/>
          <p:nvPr/>
        </p:nvSpPr>
        <p:spPr>
          <a:xfrm>
            <a:off x="3377445" y="4034370"/>
            <a:ext cx="2905855" cy="1905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grpSp>
        <p:nvGrpSpPr>
          <p:cNvPr name="Group 2" id="2"/>
          <p:cNvGrpSpPr/>
          <p:nvPr/>
        </p:nvGrpSpPr>
        <p:grpSpPr>
          <a:xfrm rot="0">
            <a:off x="10322207" y="9533798"/>
            <a:ext cx="6332995" cy="832796"/>
            <a:chOff x="0" y="0"/>
            <a:chExt cx="2310294" cy="303806"/>
          </a:xfrm>
        </p:grpSpPr>
        <p:sp>
          <p:nvSpPr>
            <p:cNvPr name="Freeform 3" id="3"/>
            <p:cNvSpPr/>
            <p:nvPr/>
          </p:nvSpPr>
          <p:spPr>
            <a:xfrm flipH="false" flipV="false" rot="0">
              <a:off x="0" y="0"/>
              <a:ext cx="2310294" cy="303806"/>
            </a:xfrm>
            <a:custGeom>
              <a:avLst/>
              <a:gdLst/>
              <a:ahLst/>
              <a:cxnLst/>
              <a:rect r="r" b="b" t="t" l="l"/>
              <a:pathLst>
                <a:path h="303806" w="2310294">
                  <a:moveTo>
                    <a:pt x="0" y="0"/>
                  </a:moveTo>
                  <a:lnTo>
                    <a:pt x="2310294" y="0"/>
                  </a:lnTo>
                  <a:lnTo>
                    <a:pt x="2310294" y="303806"/>
                  </a:lnTo>
                  <a:lnTo>
                    <a:pt x="0" y="303806"/>
                  </a:lnTo>
                  <a:close/>
                </a:path>
              </a:pathLst>
            </a:custGeom>
            <a:solidFill>
              <a:srgbClr val="79AEEA"/>
            </a:solidFill>
          </p:spPr>
        </p:sp>
      </p:grpSp>
      <p:sp>
        <p:nvSpPr>
          <p:cNvPr name="Freeform 4" id="4"/>
          <p:cNvSpPr/>
          <p:nvPr/>
        </p:nvSpPr>
        <p:spPr>
          <a:xfrm flipH="false" flipV="false" rot="0">
            <a:off x="0" y="9950196"/>
            <a:ext cx="6277697" cy="321732"/>
          </a:xfrm>
          <a:custGeom>
            <a:avLst/>
            <a:gdLst/>
            <a:ahLst/>
            <a:cxnLst/>
            <a:rect r="r" b="b" t="t" l="l"/>
            <a:pathLst>
              <a:path h="321732" w="6277697">
                <a:moveTo>
                  <a:pt x="0" y="0"/>
                </a:moveTo>
                <a:lnTo>
                  <a:pt x="6277697" y="0"/>
                </a:lnTo>
                <a:lnTo>
                  <a:pt x="6277697" y="321732"/>
                </a:lnTo>
                <a:lnTo>
                  <a:pt x="0" y="3217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662933" y="409157"/>
            <a:ext cx="3052101" cy="6191405"/>
          </a:xfrm>
          <a:custGeom>
            <a:avLst/>
            <a:gdLst/>
            <a:ahLst/>
            <a:cxnLst/>
            <a:rect r="r" b="b" t="t" l="l"/>
            <a:pathLst>
              <a:path h="6191405" w="3052101">
                <a:moveTo>
                  <a:pt x="0" y="0"/>
                </a:moveTo>
                <a:lnTo>
                  <a:pt x="3052101" y="0"/>
                </a:lnTo>
                <a:lnTo>
                  <a:pt x="3052101" y="6191405"/>
                </a:lnTo>
                <a:lnTo>
                  <a:pt x="0" y="6191405"/>
                </a:lnTo>
                <a:lnTo>
                  <a:pt x="0" y="0"/>
                </a:lnTo>
                <a:close/>
              </a:path>
            </a:pathLst>
          </a:custGeom>
          <a:blipFill>
            <a:blip r:embed="rId5"/>
            <a:stretch>
              <a:fillRect l="0" t="0" r="0" b="0"/>
            </a:stretch>
          </a:blipFill>
        </p:spPr>
      </p:sp>
      <p:sp>
        <p:nvSpPr>
          <p:cNvPr name="Freeform 6" id="6"/>
          <p:cNvSpPr/>
          <p:nvPr/>
        </p:nvSpPr>
        <p:spPr>
          <a:xfrm flipH="false" flipV="false" rot="0">
            <a:off x="126716" y="243604"/>
            <a:ext cx="3067232" cy="6356958"/>
          </a:xfrm>
          <a:custGeom>
            <a:avLst/>
            <a:gdLst/>
            <a:ahLst/>
            <a:cxnLst/>
            <a:rect r="r" b="b" t="t" l="l"/>
            <a:pathLst>
              <a:path h="6356958" w="3067232">
                <a:moveTo>
                  <a:pt x="0" y="0"/>
                </a:moveTo>
                <a:lnTo>
                  <a:pt x="3067232" y="0"/>
                </a:lnTo>
                <a:lnTo>
                  <a:pt x="3067232" y="6356958"/>
                </a:lnTo>
                <a:lnTo>
                  <a:pt x="0" y="6356958"/>
                </a:lnTo>
                <a:lnTo>
                  <a:pt x="0" y="0"/>
                </a:lnTo>
                <a:close/>
              </a:path>
            </a:pathLst>
          </a:custGeom>
          <a:blipFill>
            <a:blip r:embed="rId6"/>
            <a:stretch>
              <a:fillRect l="0" t="0" r="0" b="0"/>
            </a:stretch>
          </a:blipFill>
        </p:spPr>
      </p:sp>
      <p:sp>
        <p:nvSpPr>
          <p:cNvPr name="Freeform 7" id="7"/>
          <p:cNvSpPr/>
          <p:nvPr/>
        </p:nvSpPr>
        <p:spPr>
          <a:xfrm flipH="false" flipV="false" rot="0">
            <a:off x="7181759" y="409157"/>
            <a:ext cx="3067232" cy="6356958"/>
          </a:xfrm>
          <a:custGeom>
            <a:avLst/>
            <a:gdLst/>
            <a:ahLst/>
            <a:cxnLst/>
            <a:rect r="r" b="b" t="t" l="l"/>
            <a:pathLst>
              <a:path h="6356958" w="3067232">
                <a:moveTo>
                  <a:pt x="0" y="0"/>
                </a:moveTo>
                <a:lnTo>
                  <a:pt x="3067232" y="0"/>
                </a:lnTo>
                <a:lnTo>
                  <a:pt x="3067232" y="6356959"/>
                </a:lnTo>
                <a:lnTo>
                  <a:pt x="0" y="6356959"/>
                </a:lnTo>
                <a:lnTo>
                  <a:pt x="0" y="0"/>
                </a:lnTo>
                <a:close/>
              </a:path>
            </a:pathLst>
          </a:custGeom>
          <a:blipFill>
            <a:blip r:embed="rId7"/>
            <a:stretch>
              <a:fillRect l="0" t="0" r="0" b="0"/>
            </a:stretch>
          </a:blipFill>
        </p:spPr>
      </p:sp>
      <p:sp>
        <p:nvSpPr>
          <p:cNvPr name="Freeform 8" id="8"/>
          <p:cNvSpPr/>
          <p:nvPr/>
        </p:nvSpPr>
        <p:spPr>
          <a:xfrm flipH="false" flipV="false" rot="0">
            <a:off x="10657692" y="409157"/>
            <a:ext cx="3067232" cy="6356958"/>
          </a:xfrm>
          <a:custGeom>
            <a:avLst/>
            <a:gdLst/>
            <a:ahLst/>
            <a:cxnLst/>
            <a:rect r="r" b="b" t="t" l="l"/>
            <a:pathLst>
              <a:path h="6356958" w="3067232">
                <a:moveTo>
                  <a:pt x="0" y="0"/>
                </a:moveTo>
                <a:lnTo>
                  <a:pt x="3067233" y="0"/>
                </a:lnTo>
                <a:lnTo>
                  <a:pt x="3067233" y="6356959"/>
                </a:lnTo>
                <a:lnTo>
                  <a:pt x="0" y="6356959"/>
                </a:lnTo>
                <a:lnTo>
                  <a:pt x="0" y="0"/>
                </a:lnTo>
                <a:close/>
              </a:path>
            </a:pathLst>
          </a:custGeom>
          <a:blipFill>
            <a:blip r:embed="rId8"/>
            <a:stretch>
              <a:fillRect l="0" t="0" r="0" b="0"/>
            </a:stretch>
          </a:blipFill>
        </p:spPr>
      </p:sp>
      <p:sp>
        <p:nvSpPr>
          <p:cNvPr name="Freeform 9" id="9"/>
          <p:cNvSpPr/>
          <p:nvPr/>
        </p:nvSpPr>
        <p:spPr>
          <a:xfrm flipH="false" flipV="false" rot="0">
            <a:off x="14191650" y="511222"/>
            <a:ext cx="3121000" cy="6152828"/>
          </a:xfrm>
          <a:custGeom>
            <a:avLst/>
            <a:gdLst/>
            <a:ahLst/>
            <a:cxnLst/>
            <a:rect r="r" b="b" t="t" l="l"/>
            <a:pathLst>
              <a:path h="6152828" w="3121000">
                <a:moveTo>
                  <a:pt x="0" y="0"/>
                </a:moveTo>
                <a:lnTo>
                  <a:pt x="3120999" y="0"/>
                </a:lnTo>
                <a:lnTo>
                  <a:pt x="3120999" y="6152828"/>
                </a:lnTo>
                <a:lnTo>
                  <a:pt x="0" y="6152828"/>
                </a:lnTo>
                <a:lnTo>
                  <a:pt x="0" y="0"/>
                </a:lnTo>
                <a:close/>
              </a:path>
            </a:pathLst>
          </a:custGeom>
          <a:blipFill>
            <a:blip r:embed="rId9"/>
            <a:stretch>
              <a:fillRect l="0" t="0" r="0" b="0"/>
            </a:stretch>
          </a:blipFill>
        </p:spPr>
      </p:sp>
      <p:sp>
        <p:nvSpPr>
          <p:cNvPr name="TextBox 10" id="10"/>
          <p:cNvSpPr txBox="true"/>
          <p:nvPr/>
        </p:nvSpPr>
        <p:spPr>
          <a:xfrm rot="0">
            <a:off x="775968" y="6521175"/>
            <a:ext cx="12811583" cy="683896"/>
          </a:xfrm>
          <a:prstGeom prst="rect">
            <a:avLst/>
          </a:prstGeom>
        </p:spPr>
        <p:txBody>
          <a:bodyPr anchor="t" rtlCol="false" tIns="0" lIns="0" bIns="0" rIns="0">
            <a:spAutoFit/>
          </a:bodyPr>
          <a:lstStyle/>
          <a:p>
            <a:pPr algn="l">
              <a:lnSpc>
                <a:spcPts val="5759"/>
              </a:lnSpc>
            </a:pPr>
            <a:r>
              <a:rPr lang="en-US" sz="3599" spc="71">
                <a:solidFill>
                  <a:srgbClr val="FFFFFF"/>
                </a:solidFill>
                <a:latin typeface="Roboto"/>
                <a:ea typeface="Roboto"/>
                <a:cs typeface="Roboto"/>
                <a:sym typeface="Roboto"/>
              </a:rPr>
              <a:t>Templates: Predefined layouts for consistent structure.</a:t>
            </a:r>
          </a:p>
        </p:txBody>
      </p:sp>
      <p:sp>
        <p:nvSpPr>
          <p:cNvPr name="TextBox 11" id="11"/>
          <p:cNvSpPr txBox="true"/>
          <p:nvPr/>
        </p:nvSpPr>
        <p:spPr>
          <a:xfrm rot="0">
            <a:off x="718818" y="7498302"/>
            <a:ext cx="16316783" cy="683896"/>
          </a:xfrm>
          <a:prstGeom prst="rect">
            <a:avLst/>
          </a:prstGeom>
        </p:spPr>
        <p:txBody>
          <a:bodyPr anchor="t" rtlCol="false" tIns="0" lIns="0" bIns="0" rIns="0">
            <a:spAutoFit/>
          </a:bodyPr>
          <a:lstStyle/>
          <a:p>
            <a:pPr algn="l">
              <a:lnSpc>
                <a:spcPts val="5759"/>
              </a:lnSpc>
            </a:pPr>
            <a:r>
              <a:rPr lang="en-US" sz="3599" spc="71">
                <a:solidFill>
                  <a:srgbClr val="FFFFFF"/>
                </a:solidFill>
                <a:latin typeface="Roboto"/>
                <a:ea typeface="Roboto"/>
                <a:cs typeface="Roboto"/>
                <a:sym typeface="Roboto"/>
              </a:rPr>
              <a:t>Pages: Final interactive screens combining Templates and Organisms.</a:t>
            </a:r>
          </a:p>
        </p:txBody>
      </p:sp>
      <p:sp>
        <p:nvSpPr>
          <p:cNvPr name="TextBox 12" id="12"/>
          <p:cNvSpPr txBox="true"/>
          <p:nvPr/>
        </p:nvSpPr>
        <p:spPr>
          <a:xfrm rot="0">
            <a:off x="718818" y="8475428"/>
            <a:ext cx="16964483" cy="683896"/>
          </a:xfrm>
          <a:prstGeom prst="rect">
            <a:avLst/>
          </a:prstGeom>
        </p:spPr>
        <p:txBody>
          <a:bodyPr anchor="t" rtlCol="false" tIns="0" lIns="0" bIns="0" rIns="0">
            <a:spAutoFit/>
          </a:bodyPr>
          <a:lstStyle/>
          <a:p>
            <a:pPr algn="l">
              <a:lnSpc>
                <a:spcPts val="5759"/>
              </a:lnSpc>
            </a:pPr>
            <a:r>
              <a:rPr lang="en-US" sz="3599" spc="71">
                <a:solidFill>
                  <a:srgbClr val="FFFFFF"/>
                </a:solidFill>
                <a:latin typeface="Roboto"/>
                <a:ea typeface="Roboto"/>
                <a:cs typeface="Roboto"/>
                <a:sym typeface="Roboto"/>
              </a:rPr>
              <a:t>AR Navigation: Real-time in-store guidance integrated with the app experience.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0" y="0"/>
            <a:ext cx="8595698" cy="7469634"/>
            <a:chOff x="0" y="0"/>
            <a:chExt cx="3135734" cy="2724943"/>
          </a:xfrm>
        </p:grpSpPr>
        <p:sp>
          <p:nvSpPr>
            <p:cNvPr name="Freeform 4" id="4"/>
            <p:cNvSpPr/>
            <p:nvPr/>
          </p:nvSpPr>
          <p:spPr>
            <a:xfrm flipH="false" flipV="false" rot="0">
              <a:off x="0" y="0"/>
              <a:ext cx="3135734" cy="2724943"/>
            </a:xfrm>
            <a:custGeom>
              <a:avLst/>
              <a:gdLst/>
              <a:ahLst/>
              <a:cxnLst/>
              <a:rect r="r" b="b" t="t" l="l"/>
              <a:pathLst>
                <a:path h="2724943" w="3135734">
                  <a:moveTo>
                    <a:pt x="0" y="0"/>
                  </a:moveTo>
                  <a:lnTo>
                    <a:pt x="3135734" y="0"/>
                  </a:lnTo>
                  <a:lnTo>
                    <a:pt x="3135734" y="2724943"/>
                  </a:lnTo>
                  <a:lnTo>
                    <a:pt x="0" y="2724943"/>
                  </a:lnTo>
                  <a:close/>
                </a:path>
              </a:pathLst>
            </a:custGeom>
            <a:solidFill>
              <a:srgbClr val="121723"/>
            </a:solidFill>
          </p:spPr>
        </p:sp>
      </p:grpSp>
      <p:sp>
        <p:nvSpPr>
          <p:cNvPr name="Freeform 5" id="5"/>
          <p:cNvSpPr/>
          <p:nvPr/>
        </p:nvSpPr>
        <p:spPr>
          <a:xfrm flipH="false" flipV="false" rot="5400000">
            <a:off x="1028700" y="8338222"/>
            <a:ext cx="764539" cy="764539"/>
          </a:xfrm>
          <a:custGeom>
            <a:avLst/>
            <a:gdLst/>
            <a:ahLst/>
            <a:cxnLst/>
            <a:rect r="r" b="b" t="t" l="l"/>
            <a:pathLst>
              <a:path h="764539" w="764539">
                <a:moveTo>
                  <a:pt x="0" y="0"/>
                </a:moveTo>
                <a:lnTo>
                  <a:pt x="764539" y="0"/>
                </a:lnTo>
                <a:lnTo>
                  <a:pt x="764539" y="764540"/>
                </a:lnTo>
                <a:lnTo>
                  <a:pt x="0" y="764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7870240" y="0"/>
            <a:ext cx="417760" cy="2111559"/>
            <a:chOff x="0" y="0"/>
            <a:chExt cx="152400" cy="770303"/>
          </a:xfrm>
        </p:grpSpPr>
        <p:sp>
          <p:nvSpPr>
            <p:cNvPr name="Freeform 7" id="7"/>
            <p:cNvSpPr/>
            <p:nvPr/>
          </p:nvSpPr>
          <p:spPr>
            <a:xfrm flipH="false" flipV="false" rot="0">
              <a:off x="0" y="0"/>
              <a:ext cx="152400" cy="770303"/>
            </a:xfrm>
            <a:custGeom>
              <a:avLst/>
              <a:gdLst/>
              <a:ahLst/>
              <a:cxnLst/>
              <a:rect r="r" b="b" t="t" l="l"/>
              <a:pathLst>
                <a:path h="770303" w="152400">
                  <a:moveTo>
                    <a:pt x="0" y="0"/>
                  </a:moveTo>
                  <a:lnTo>
                    <a:pt x="152400" y="0"/>
                  </a:lnTo>
                  <a:lnTo>
                    <a:pt x="152400" y="770303"/>
                  </a:lnTo>
                  <a:lnTo>
                    <a:pt x="0" y="770303"/>
                  </a:lnTo>
                  <a:close/>
                </a:path>
              </a:pathLst>
            </a:custGeom>
            <a:solidFill>
              <a:srgbClr val="79AEEA"/>
            </a:solidFill>
          </p:spPr>
        </p:sp>
      </p:grpSp>
      <p:sp>
        <p:nvSpPr>
          <p:cNvPr name="Freeform 8" id="8"/>
          <p:cNvSpPr/>
          <p:nvPr/>
        </p:nvSpPr>
        <p:spPr>
          <a:xfrm flipH="false" flipV="false" rot="0">
            <a:off x="4297849" y="1506552"/>
            <a:ext cx="1410716" cy="1013952"/>
          </a:xfrm>
          <a:custGeom>
            <a:avLst/>
            <a:gdLst/>
            <a:ahLst/>
            <a:cxnLst/>
            <a:rect r="r" b="b" t="t" l="l"/>
            <a:pathLst>
              <a:path h="1013952" w="1410716">
                <a:moveTo>
                  <a:pt x="0" y="0"/>
                </a:moveTo>
                <a:lnTo>
                  <a:pt x="1410716" y="0"/>
                </a:lnTo>
                <a:lnTo>
                  <a:pt x="1410716" y="1013952"/>
                </a:lnTo>
                <a:lnTo>
                  <a:pt x="0" y="10139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4697535" y="3815904"/>
            <a:ext cx="1368656" cy="1327596"/>
          </a:xfrm>
          <a:custGeom>
            <a:avLst/>
            <a:gdLst/>
            <a:ahLst/>
            <a:cxnLst/>
            <a:rect r="r" b="b" t="t" l="l"/>
            <a:pathLst>
              <a:path h="1327596" w="1368656">
                <a:moveTo>
                  <a:pt x="0" y="0"/>
                </a:moveTo>
                <a:lnTo>
                  <a:pt x="1368656" y="0"/>
                </a:lnTo>
                <a:lnTo>
                  <a:pt x="1368656" y="1327596"/>
                </a:lnTo>
                <a:lnTo>
                  <a:pt x="0" y="13275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9454954" y="1083556"/>
            <a:ext cx="1552694" cy="1436948"/>
          </a:xfrm>
          <a:custGeom>
            <a:avLst/>
            <a:gdLst/>
            <a:ahLst/>
            <a:cxnLst/>
            <a:rect r="r" b="b" t="t" l="l"/>
            <a:pathLst>
              <a:path h="1436948" w="1552694">
                <a:moveTo>
                  <a:pt x="0" y="0"/>
                </a:moveTo>
                <a:lnTo>
                  <a:pt x="1552694" y="0"/>
                </a:lnTo>
                <a:lnTo>
                  <a:pt x="1552694" y="1436948"/>
                </a:lnTo>
                <a:lnTo>
                  <a:pt x="0" y="143694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5705623" y="1055780"/>
            <a:ext cx="4810546" cy="4820589"/>
          </a:xfrm>
          <a:custGeom>
            <a:avLst/>
            <a:gdLst/>
            <a:ahLst/>
            <a:cxnLst/>
            <a:rect r="r" b="b" t="t" l="l"/>
            <a:pathLst>
              <a:path h="4820589" w="4810546">
                <a:moveTo>
                  <a:pt x="0" y="0"/>
                </a:moveTo>
                <a:lnTo>
                  <a:pt x="4810546" y="0"/>
                </a:lnTo>
                <a:lnTo>
                  <a:pt x="4810546" y="4820589"/>
                </a:lnTo>
                <a:lnTo>
                  <a:pt x="0" y="48205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2" id="12"/>
          <p:cNvSpPr/>
          <p:nvPr/>
        </p:nvSpPr>
        <p:spPr>
          <a:xfrm flipH="false" flipV="false" rot="0">
            <a:off x="7370153" y="2013528"/>
            <a:ext cx="1481486" cy="2724571"/>
          </a:xfrm>
          <a:custGeom>
            <a:avLst/>
            <a:gdLst/>
            <a:ahLst/>
            <a:cxnLst/>
            <a:rect r="r" b="b" t="t" l="l"/>
            <a:pathLst>
              <a:path h="2724571" w="1481486">
                <a:moveTo>
                  <a:pt x="0" y="0"/>
                </a:moveTo>
                <a:lnTo>
                  <a:pt x="1481486" y="0"/>
                </a:lnTo>
                <a:lnTo>
                  <a:pt x="1481486" y="2724571"/>
                </a:lnTo>
                <a:lnTo>
                  <a:pt x="0" y="272457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2108100" y="6114494"/>
            <a:ext cx="14071799" cy="678425"/>
          </a:xfrm>
          <a:prstGeom prst="rect">
            <a:avLst/>
          </a:prstGeom>
        </p:spPr>
        <p:txBody>
          <a:bodyPr anchor="t" rtlCol="false" tIns="0" lIns="0" bIns="0" rIns="0">
            <a:spAutoFit/>
          </a:bodyPr>
          <a:lstStyle/>
          <a:p>
            <a:pPr algn="ctr">
              <a:lnSpc>
                <a:spcPts val="5632"/>
              </a:lnSpc>
              <a:spcBef>
                <a:spcPct val="0"/>
              </a:spcBef>
            </a:pPr>
            <a:r>
              <a:rPr lang="en-US" b="true" sz="3520" spc="70">
                <a:solidFill>
                  <a:srgbClr val="FFFFFF"/>
                </a:solidFill>
                <a:latin typeface="Roboto Bold"/>
                <a:ea typeface="Roboto Bold"/>
                <a:cs typeface="Roboto Bold"/>
                <a:sym typeface="Roboto Bold"/>
              </a:rPr>
              <a:t>REACT &amp; FLUENT DESIGN: ENSURES CROSS-PLATFORM SUPPORT</a:t>
            </a:r>
          </a:p>
        </p:txBody>
      </p:sp>
      <p:sp>
        <p:nvSpPr>
          <p:cNvPr name="TextBox 14" id="14"/>
          <p:cNvSpPr txBox="true"/>
          <p:nvPr/>
        </p:nvSpPr>
        <p:spPr>
          <a:xfrm rot="0">
            <a:off x="1909593" y="45694"/>
            <a:ext cx="15349707" cy="772797"/>
          </a:xfrm>
          <a:prstGeom prst="rect">
            <a:avLst/>
          </a:prstGeom>
        </p:spPr>
        <p:txBody>
          <a:bodyPr anchor="t" rtlCol="false" tIns="0" lIns="0" bIns="0" rIns="0">
            <a:spAutoFit/>
          </a:bodyPr>
          <a:lstStyle/>
          <a:p>
            <a:pPr algn="l">
              <a:lnSpc>
                <a:spcPts val="6559"/>
              </a:lnSpc>
            </a:pPr>
            <a:r>
              <a:rPr lang="en-US" b="true" sz="4099" spc="-151">
                <a:solidFill>
                  <a:srgbClr val="79AEEA"/>
                </a:solidFill>
                <a:latin typeface="Roboto Bold"/>
                <a:ea typeface="Roboto Bold"/>
                <a:cs typeface="Roboto Bold"/>
                <a:sym typeface="Roboto Bold"/>
              </a:rPr>
              <a:t>TECHNOLOGY CHOICES - MOBILE-FIRST WITH AI AND AR</a:t>
            </a:r>
          </a:p>
        </p:txBody>
      </p:sp>
      <p:sp>
        <p:nvSpPr>
          <p:cNvPr name="TextBox 15" id="15"/>
          <p:cNvSpPr txBox="true"/>
          <p:nvPr/>
        </p:nvSpPr>
        <p:spPr>
          <a:xfrm rot="0">
            <a:off x="1169938" y="6894765"/>
            <a:ext cx="15948124" cy="706365"/>
          </a:xfrm>
          <a:prstGeom prst="rect">
            <a:avLst/>
          </a:prstGeom>
        </p:spPr>
        <p:txBody>
          <a:bodyPr anchor="t" rtlCol="false" tIns="0" lIns="0" bIns="0" rIns="0">
            <a:spAutoFit/>
          </a:bodyPr>
          <a:lstStyle/>
          <a:p>
            <a:pPr algn="ctr">
              <a:lnSpc>
                <a:spcPts val="5952"/>
              </a:lnSpc>
              <a:spcBef>
                <a:spcPct val="0"/>
              </a:spcBef>
            </a:pPr>
            <a:r>
              <a:rPr lang="en-US" b="true" sz="3720" spc="74">
                <a:solidFill>
                  <a:srgbClr val="FFFFFF"/>
                </a:solidFill>
                <a:latin typeface="Roboto Bold"/>
                <a:ea typeface="Roboto Bold"/>
                <a:cs typeface="Roboto Bold"/>
                <a:sym typeface="Roboto Bold"/>
              </a:rPr>
              <a:t>AI INTEGRATION: PERSONALIZED RECOMMENDATIONS, SMART LISTS.</a:t>
            </a:r>
          </a:p>
        </p:txBody>
      </p:sp>
      <p:sp>
        <p:nvSpPr>
          <p:cNvPr name="TextBox 16" id="16"/>
          <p:cNvSpPr txBox="true"/>
          <p:nvPr/>
        </p:nvSpPr>
        <p:spPr>
          <a:xfrm rot="0">
            <a:off x="2545259" y="7942177"/>
            <a:ext cx="13634641" cy="706365"/>
          </a:xfrm>
          <a:prstGeom prst="rect">
            <a:avLst/>
          </a:prstGeom>
        </p:spPr>
        <p:txBody>
          <a:bodyPr anchor="t" rtlCol="false" tIns="0" lIns="0" bIns="0" rIns="0">
            <a:spAutoFit/>
          </a:bodyPr>
          <a:lstStyle/>
          <a:p>
            <a:pPr algn="ctr">
              <a:lnSpc>
                <a:spcPts val="5952"/>
              </a:lnSpc>
              <a:spcBef>
                <a:spcPct val="0"/>
              </a:spcBef>
            </a:pPr>
            <a:r>
              <a:rPr lang="en-US" b="true" sz="3720" spc="74">
                <a:solidFill>
                  <a:srgbClr val="FFFFFF"/>
                </a:solidFill>
                <a:latin typeface="Roboto Bold"/>
                <a:ea typeface="Roboto Bold"/>
                <a:cs typeface="Roboto Bold"/>
                <a:sym typeface="Roboto Bold"/>
              </a:rPr>
              <a:t>AR NAVIGATION: IN-STORE GUIDANCE FOR ITEM LOCATION.</a:t>
            </a:r>
          </a:p>
        </p:txBody>
      </p:sp>
      <p:sp>
        <p:nvSpPr>
          <p:cNvPr name="TextBox 17" id="17"/>
          <p:cNvSpPr txBox="true"/>
          <p:nvPr/>
        </p:nvSpPr>
        <p:spPr>
          <a:xfrm rot="0">
            <a:off x="3350503" y="8885839"/>
            <a:ext cx="12368015" cy="706365"/>
          </a:xfrm>
          <a:prstGeom prst="rect">
            <a:avLst/>
          </a:prstGeom>
        </p:spPr>
        <p:txBody>
          <a:bodyPr anchor="t" rtlCol="false" tIns="0" lIns="0" bIns="0" rIns="0">
            <a:spAutoFit/>
          </a:bodyPr>
          <a:lstStyle/>
          <a:p>
            <a:pPr algn="ctr">
              <a:lnSpc>
                <a:spcPts val="5952"/>
              </a:lnSpc>
              <a:spcBef>
                <a:spcPct val="0"/>
              </a:spcBef>
            </a:pPr>
            <a:r>
              <a:rPr lang="en-US" b="true" sz="3720" spc="74">
                <a:solidFill>
                  <a:srgbClr val="FFFFFF"/>
                </a:solidFill>
                <a:latin typeface="Roboto Bold"/>
                <a:ea typeface="Roboto Bold"/>
                <a:cs typeface="Roboto Bold"/>
                <a:sym typeface="Roboto Bold"/>
              </a:rPr>
              <a:t>MOBILE-FIRST: DESIGNED FOR ON-THE-GO USABILITY.</a:t>
            </a:r>
          </a:p>
        </p:txBody>
      </p:sp>
      <p:grpSp>
        <p:nvGrpSpPr>
          <p:cNvPr name="Group 18" id="18"/>
          <p:cNvGrpSpPr/>
          <p:nvPr/>
        </p:nvGrpSpPr>
        <p:grpSpPr>
          <a:xfrm rot="0">
            <a:off x="7572523" y="3564500"/>
            <a:ext cx="6870249" cy="1774543"/>
            <a:chOff x="0" y="0"/>
            <a:chExt cx="9160332" cy="2366057"/>
          </a:xfrm>
        </p:grpSpPr>
        <p:sp>
          <p:nvSpPr>
            <p:cNvPr name="TextBox 19" id="19"/>
            <p:cNvSpPr txBox="true"/>
            <p:nvPr/>
          </p:nvSpPr>
          <p:spPr>
            <a:xfrm rot="0">
              <a:off x="0" y="209550"/>
              <a:ext cx="9160332" cy="1570660"/>
            </a:xfrm>
            <a:prstGeom prst="rect">
              <a:avLst/>
            </a:prstGeom>
          </p:spPr>
          <p:txBody>
            <a:bodyPr anchor="t" rtlCol="false" tIns="0" lIns="0" bIns="0" rIns="0">
              <a:spAutoFit/>
            </a:bodyPr>
            <a:lstStyle/>
            <a:p>
              <a:pPr algn="ctr">
                <a:lnSpc>
                  <a:spcPts val="8419"/>
                </a:lnSpc>
              </a:pPr>
            </a:p>
          </p:txBody>
        </p:sp>
        <p:sp>
          <p:nvSpPr>
            <p:cNvPr name="TextBox 20" id="20"/>
            <p:cNvSpPr txBox="true"/>
            <p:nvPr/>
          </p:nvSpPr>
          <p:spPr>
            <a:xfrm rot="0">
              <a:off x="0" y="1694619"/>
              <a:ext cx="9160332" cy="671438"/>
            </a:xfrm>
            <a:prstGeom prst="rect">
              <a:avLst/>
            </a:prstGeom>
          </p:spPr>
          <p:txBody>
            <a:bodyPr anchor="t" rtlCol="false" tIns="0" lIns="0" bIns="0" rIns="0">
              <a:spAutoFit/>
            </a:bodyPr>
            <a:lstStyle/>
            <a:p>
              <a:pPr algn="ctr">
                <a:lnSpc>
                  <a:spcPts val="3805"/>
                </a:lnSpc>
              </a:pPr>
              <a:r>
                <a:rPr lang="en-US" sz="3459" spc="276">
                  <a:solidFill>
                    <a:srgbClr val="FFFFFF"/>
                  </a:solidFill>
                  <a:latin typeface="Montserrat"/>
                  <a:ea typeface="Montserrat"/>
                  <a:cs typeface="Montserrat"/>
                  <a:sym typeface="Montserrat"/>
                </a:rPr>
                <a:t>FLUENT UI</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25" y="102870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2529130"/>
            <a:ext cx="11803510" cy="1157416"/>
          </a:xfrm>
          <a:prstGeom prst="rect">
            <a:avLst/>
          </a:prstGeom>
        </p:spPr>
        <p:txBody>
          <a:bodyPr anchor="t" rtlCol="false" tIns="0" lIns="0" bIns="0" rIns="0">
            <a:spAutoFit/>
          </a:bodyPr>
          <a:lstStyle/>
          <a:p>
            <a:pPr algn="l" marL="424506" indent="-212253" lvl="1">
              <a:lnSpc>
                <a:spcPts val="3145"/>
              </a:lnSpc>
              <a:buFont typeface="Arial"/>
              <a:buChar char="•"/>
            </a:pPr>
            <a:r>
              <a:rPr lang="en-US" sz="1966" spc="39">
                <a:solidFill>
                  <a:srgbClr val="000000"/>
                </a:solidFill>
                <a:latin typeface="Roboto"/>
                <a:ea typeface="Roboto"/>
                <a:cs typeface="Roboto"/>
                <a:sym typeface="Roboto"/>
              </a:rPr>
              <a:t>Too many grocery stores that are too large</a:t>
            </a:r>
          </a:p>
          <a:p>
            <a:pPr algn="l" marL="424506" indent="-212253" lvl="1">
              <a:lnSpc>
                <a:spcPts val="3145"/>
              </a:lnSpc>
              <a:buFont typeface="Arial"/>
              <a:buChar char="•"/>
            </a:pPr>
            <a:r>
              <a:rPr lang="en-US" sz="1966" spc="39">
                <a:solidFill>
                  <a:srgbClr val="000000"/>
                </a:solidFill>
                <a:latin typeface="Roboto"/>
                <a:ea typeface="Roboto"/>
                <a:cs typeface="Roboto"/>
                <a:sym typeface="Roboto"/>
              </a:rPr>
              <a:t>No maps, guides, etc. other than a few signs to guide people around</a:t>
            </a:r>
          </a:p>
          <a:p>
            <a:pPr algn="l" marL="424506" indent="-212253" lvl="1">
              <a:lnSpc>
                <a:spcPts val="3145"/>
              </a:lnSpc>
              <a:buFont typeface="Arial"/>
              <a:buChar char="•"/>
            </a:pPr>
            <a:r>
              <a:rPr lang="en-US" sz="1966" spc="39">
                <a:solidFill>
                  <a:srgbClr val="000000"/>
                </a:solidFill>
                <a:latin typeface="Roboto"/>
                <a:ea typeface="Roboto"/>
                <a:cs typeface="Roboto"/>
                <a:sym typeface="Roboto"/>
              </a:rPr>
              <a:t>Oftentimes, workers are too busy with their jobs to help others</a:t>
            </a:r>
          </a:p>
        </p:txBody>
      </p:sp>
      <p:sp>
        <p:nvSpPr>
          <p:cNvPr name="TextBox 4" id="4"/>
          <p:cNvSpPr txBox="true"/>
          <p:nvPr/>
        </p:nvSpPr>
        <p:spPr>
          <a:xfrm rot="0">
            <a:off x="1289390" y="1360796"/>
            <a:ext cx="3692315" cy="557530"/>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PROBLEM SPACE</a:t>
            </a:r>
          </a:p>
        </p:txBody>
      </p:sp>
      <p:sp>
        <p:nvSpPr>
          <p:cNvPr name="TextBox 5" id="5"/>
          <p:cNvSpPr txBox="true"/>
          <p:nvPr/>
        </p:nvSpPr>
        <p:spPr>
          <a:xfrm rot="0">
            <a:off x="5957537" y="1095375"/>
            <a:ext cx="7855961" cy="1252690"/>
          </a:xfrm>
          <a:prstGeom prst="rect">
            <a:avLst/>
          </a:prstGeom>
        </p:spPr>
        <p:txBody>
          <a:bodyPr anchor="t" rtlCol="false" tIns="0" lIns="0" bIns="0" rIns="0">
            <a:spAutoFit/>
          </a:bodyPr>
          <a:lstStyle/>
          <a:p>
            <a:pPr algn="l">
              <a:lnSpc>
                <a:spcPts val="4879"/>
              </a:lnSpc>
            </a:pPr>
            <a:r>
              <a:rPr lang="en-US" sz="4647" b="true">
                <a:solidFill>
                  <a:srgbClr val="000000"/>
                </a:solidFill>
                <a:latin typeface="Roboto Bold"/>
                <a:ea typeface="Roboto Bold"/>
                <a:cs typeface="Roboto Bold"/>
                <a:sym typeface="Roboto Bold"/>
              </a:rPr>
              <a:t>Grocery shopping is becoming inconvenient.</a:t>
            </a:r>
          </a:p>
        </p:txBody>
      </p:sp>
      <p:sp>
        <p:nvSpPr>
          <p:cNvPr name="TextBox 6" id="6"/>
          <p:cNvSpPr txBox="true"/>
          <p:nvPr/>
        </p:nvSpPr>
        <p:spPr>
          <a:xfrm rot="0">
            <a:off x="5957537" y="4431859"/>
            <a:ext cx="7855961" cy="640985"/>
          </a:xfrm>
          <a:prstGeom prst="rect">
            <a:avLst/>
          </a:prstGeom>
        </p:spPr>
        <p:txBody>
          <a:bodyPr anchor="t" rtlCol="false" tIns="0" lIns="0" bIns="0" rIns="0">
            <a:spAutoFit/>
          </a:bodyPr>
          <a:lstStyle/>
          <a:p>
            <a:pPr algn="l">
              <a:lnSpc>
                <a:spcPts val="4879"/>
              </a:lnSpc>
            </a:pPr>
            <a:r>
              <a:rPr lang="en-US" sz="4647" b="true">
                <a:solidFill>
                  <a:srgbClr val="000000"/>
                </a:solidFill>
                <a:latin typeface="Roboto Bold"/>
                <a:ea typeface="Roboto Bold"/>
                <a:cs typeface="Roboto Bold"/>
                <a:sym typeface="Roboto Bold"/>
              </a:rPr>
              <a:t>Becoming healthier is </a:t>
            </a:r>
            <a:r>
              <a:rPr lang="en-US" sz="4647" i="true" b="true">
                <a:solidFill>
                  <a:srgbClr val="000000"/>
                </a:solidFill>
                <a:latin typeface="Roboto Bold Italics"/>
                <a:ea typeface="Roboto Bold Italics"/>
                <a:cs typeface="Roboto Bold Italics"/>
                <a:sym typeface="Roboto Bold Italics"/>
              </a:rPr>
              <a:t>in.</a:t>
            </a:r>
          </a:p>
        </p:txBody>
      </p:sp>
      <p:sp>
        <p:nvSpPr>
          <p:cNvPr name="TextBox 7" id="7"/>
          <p:cNvSpPr txBox="true"/>
          <p:nvPr/>
        </p:nvSpPr>
        <p:spPr>
          <a:xfrm rot="0">
            <a:off x="1028700" y="5057775"/>
            <a:ext cx="12667967" cy="1157416"/>
          </a:xfrm>
          <a:prstGeom prst="rect">
            <a:avLst/>
          </a:prstGeom>
        </p:spPr>
        <p:txBody>
          <a:bodyPr anchor="t" rtlCol="false" tIns="0" lIns="0" bIns="0" rIns="0">
            <a:spAutoFit/>
          </a:bodyPr>
          <a:lstStyle/>
          <a:p>
            <a:pPr algn="l" marL="424506" indent="-212253" lvl="1">
              <a:lnSpc>
                <a:spcPts val="3145"/>
              </a:lnSpc>
              <a:buFont typeface="Arial"/>
              <a:buChar char="•"/>
            </a:pPr>
            <a:r>
              <a:rPr lang="en-US" sz="1966" spc="39">
                <a:solidFill>
                  <a:srgbClr val="000000"/>
                </a:solidFill>
                <a:latin typeface="Roboto"/>
                <a:ea typeface="Roboto"/>
                <a:cs typeface="Roboto"/>
                <a:sym typeface="Roboto"/>
              </a:rPr>
              <a:t>People are focused on meal planning to become more healthy</a:t>
            </a:r>
          </a:p>
          <a:p>
            <a:pPr algn="l" marL="424506" indent="-212253" lvl="1">
              <a:lnSpc>
                <a:spcPts val="3145"/>
              </a:lnSpc>
              <a:buFont typeface="Arial"/>
              <a:buChar char="•"/>
            </a:pPr>
            <a:r>
              <a:rPr lang="en-US" sz="1966" spc="39">
                <a:solidFill>
                  <a:srgbClr val="000000"/>
                </a:solidFill>
                <a:latin typeface="Roboto"/>
                <a:ea typeface="Roboto"/>
                <a:cs typeface="Roboto"/>
                <a:sym typeface="Roboto"/>
              </a:rPr>
              <a:t>People have to create their own documents, watch YouTube videos, etc. to figure out how to meal prep</a:t>
            </a:r>
          </a:p>
          <a:p>
            <a:pPr algn="l" marL="424506" indent="-212253" lvl="1">
              <a:lnSpc>
                <a:spcPts val="3145"/>
              </a:lnSpc>
              <a:buFont typeface="Arial"/>
              <a:buChar char="•"/>
            </a:pPr>
            <a:r>
              <a:rPr lang="en-US" sz="1966" spc="39">
                <a:solidFill>
                  <a:srgbClr val="000000"/>
                </a:solidFill>
                <a:latin typeface="Roboto"/>
                <a:ea typeface="Roboto"/>
                <a:cs typeface="Roboto"/>
                <a:sym typeface="Roboto"/>
              </a:rPr>
              <a:t>There is no way currently for people to create and shop their own meal plans in one application</a:t>
            </a:r>
          </a:p>
        </p:txBody>
      </p:sp>
      <p:sp>
        <p:nvSpPr>
          <p:cNvPr name="TextBox 8" id="8"/>
          <p:cNvSpPr txBox="true"/>
          <p:nvPr/>
        </p:nvSpPr>
        <p:spPr>
          <a:xfrm rot="0">
            <a:off x="5957537" y="6977191"/>
            <a:ext cx="7855961" cy="640985"/>
          </a:xfrm>
          <a:prstGeom prst="rect">
            <a:avLst/>
          </a:prstGeom>
        </p:spPr>
        <p:txBody>
          <a:bodyPr anchor="t" rtlCol="false" tIns="0" lIns="0" bIns="0" rIns="0">
            <a:spAutoFit/>
          </a:bodyPr>
          <a:lstStyle/>
          <a:p>
            <a:pPr algn="l">
              <a:lnSpc>
                <a:spcPts val="4879"/>
              </a:lnSpc>
            </a:pPr>
            <a:r>
              <a:rPr lang="en-US" sz="4647" b="true">
                <a:solidFill>
                  <a:srgbClr val="000000"/>
                </a:solidFill>
                <a:latin typeface="Roboto Bold"/>
                <a:ea typeface="Roboto Bold"/>
                <a:cs typeface="Roboto Bold"/>
                <a:sym typeface="Roboto Bold"/>
              </a:rPr>
              <a:t>People want to save money</a:t>
            </a:r>
          </a:p>
        </p:txBody>
      </p:sp>
      <p:sp>
        <p:nvSpPr>
          <p:cNvPr name="TextBox 9" id="9"/>
          <p:cNvSpPr txBox="true"/>
          <p:nvPr/>
        </p:nvSpPr>
        <p:spPr>
          <a:xfrm rot="0">
            <a:off x="1028700" y="7603107"/>
            <a:ext cx="12667967" cy="1157416"/>
          </a:xfrm>
          <a:prstGeom prst="rect">
            <a:avLst/>
          </a:prstGeom>
        </p:spPr>
        <p:txBody>
          <a:bodyPr anchor="t" rtlCol="false" tIns="0" lIns="0" bIns="0" rIns="0">
            <a:spAutoFit/>
          </a:bodyPr>
          <a:lstStyle/>
          <a:p>
            <a:pPr algn="l" marL="424506" indent="-212253" lvl="1">
              <a:lnSpc>
                <a:spcPts val="3145"/>
              </a:lnSpc>
              <a:buFont typeface="Arial"/>
              <a:buChar char="•"/>
            </a:pPr>
            <a:r>
              <a:rPr lang="en-US" sz="1966" spc="39">
                <a:solidFill>
                  <a:srgbClr val="000000"/>
                </a:solidFill>
                <a:latin typeface="Roboto"/>
                <a:ea typeface="Roboto"/>
                <a:cs typeface="Roboto"/>
                <a:sym typeface="Roboto"/>
              </a:rPr>
              <a:t>Groceries are becoming increasingly more expensive</a:t>
            </a:r>
          </a:p>
          <a:p>
            <a:pPr algn="l" marL="424506" indent="-212253" lvl="1">
              <a:lnSpc>
                <a:spcPts val="3145"/>
              </a:lnSpc>
              <a:buFont typeface="Arial"/>
              <a:buChar char="•"/>
            </a:pPr>
            <a:r>
              <a:rPr lang="en-US" sz="1966" spc="39">
                <a:solidFill>
                  <a:srgbClr val="000000"/>
                </a:solidFill>
                <a:latin typeface="Roboto"/>
                <a:ea typeface="Roboto"/>
                <a:cs typeface="Roboto"/>
                <a:sym typeface="Roboto"/>
              </a:rPr>
              <a:t>People want ways to make the meals they want for cheap</a:t>
            </a:r>
          </a:p>
          <a:p>
            <a:pPr algn="l" marL="424506" indent="-212253" lvl="1">
              <a:lnSpc>
                <a:spcPts val="3145"/>
              </a:lnSpc>
              <a:buFont typeface="Arial"/>
              <a:buChar char="•"/>
            </a:pPr>
            <a:r>
              <a:rPr lang="en-US" sz="1966" spc="39">
                <a:solidFill>
                  <a:srgbClr val="000000"/>
                </a:solidFill>
                <a:latin typeface="Roboto"/>
                <a:ea typeface="Roboto"/>
                <a:cs typeface="Roboto"/>
                <a:sym typeface="Roboto"/>
              </a:rPr>
              <a:t>It’s difficult to create shopping lists at grocery stores when users can’t save their own lists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9222" r="0" b="-9222"/>
            </a:stretch>
          </a:blipFill>
        </p:spPr>
      </p:sp>
      <p:grpSp>
        <p:nvGrpSpPr>
          <p:cNvPr name="Group 3" id="3"/>
          <p:cNvGrpSpPr/>
          <p:nvPr/>
        </p:nvGrpSpPr>
        <p:grpSpPr>
          <a:xfrm rot="0">
            <a:off x="0" y="0"/>
            <a:ext cx="8595698" cy="7469634"/>
            <a:chOff x="0" y="0"/>
            <a:chExt cx="3135734" cy="2724943"/>
          </a:xfrm>
        </p:grpSpPr>
        <p:sp>
          <p:nvSpPr>
            <p:cNvPr name="Freeform 4" id="4"/>
            <p:cNvSpPr/>
            <p:nvPr/>
          </p:nvSpPr>
          <p:spPr>
            <a:xfrm flipH="false" flipV="false" rot="0">
              <a:off x="0" y="0"/>
              <a:ext cx="3135734" cy="2724943"/>
            </a:xfrm>
            <a:custGeom>
              <a:avLst/>
              <a:gdLst/>
              <a:ahLst/>
              <a:cxnLst/>
              <a:rect r="r" b="b" t="t" l="l"/>
              <a:pathLst>
                <a:path h="2724943" w="3135734">
                  <a:moveTo>
                    <a:pt x="0" y="0"/>
                  </a:moveTo>
                  <a:lnTo>
                    <a:pt x="3135734" y="0"/>
                  </a:lnTo>
                  <a:lnTo>
                    <a:pt x="3135734" y="2724943"/>
                  </a:lnTo>
                  <a:lnTo>
                    <a:pt x="0" y="2724943"/>
                  </a:lnTo>
                  <a:close/>
                </a:path>
              </a:pathLst>
            </a:custGeom>
            <a:solidFill>
              <a:srgbClr val="121723"/>
            </a:solidFill>
          </p:spPr>
        </p:sp>
      </p:grpSp>
      <p:grpSp>
        <p:nvGrpSpPr>
          <p:cNvPr name="Group 5" id="5"/>
          <p:cNvGrpSpPr/>
          <p:nvPr/>
        </p:nvGrpSpPr>
        <p:grpSpPr>
          <a:xfrm rot="0">
            <a:off x="17870240" y="0"/>
            <a:ext cx="417760" cy="2111559"/>
            <a:chOff x="0" y="0"/>
            <a:chExt cx="152400" cy="770303"/>
          </a:xfrm>
        </p:grpSpPr>
        <p:sp>
          <p:nvSpPr>
            <p:cNvPr name="Freeform 6" id="6"/>
            <p:cNvSpPr/>
            <p:nvPr/>
          </p:nvSpPr>
          <p:spPr>
            <a:xfrm flipH="false" flipV="false" rot="0">
              <a:off x="0" y="0"/>
              <a:ext cx="152400" cy="770303"/>
            </a:xfrm>
            <a:custGeom>
              <a:avLst/>
              <a:gdLst/>
              <a:ahLst/>
              <a:cxnLst/>
              <a:rect r="r" b="b" t="t" l="l"/>
              <a:pathLst>
                <a:path h="770303" w="152400">
                  <a:moveTo>
                    <a:pt x="0" y="0"/>
                  </a:moveTo>
                  <a:lnTo>
                    <a:pt x="152400" y="0"/>
                  </a:lnTo>
                  <a:lnTo>
                    <a:pt x="152400" y="770303"/>
                  </a:lnTo>
                  <a:lnTo>
                    <a:pt x="0" y="770303"/>
                  </a:lnTo>
                  <a:close/>
                </a:path>
              </a:pathLst>
            </a:custGeom>
            <a:solidFill>
              <a:srgbClr val="79AEEA"/>
            </a:solidFill>
          </p:spPr>
        </p:sp>
      </p:grpSp>
      <p:sp>
        <p:nvSpPr>
          <p:cNvPr name="Freeform 7" id="7"/>
          <p:cNvSpPr/>
          <p:nvPr/>
        </p:nvSpPr>
        <p:spPr>
          <a:xfrm flipH="false" flipV="false" rot="0">
            <a:off x="1066800" y="796265"/>
            <a:ext cx="3113907" cy="6324872"/>
          </a:xfrm>
          <a:custGeom>
            <a:avLst/>
            <a:gdLst/>
            <a:ahLst/>
            <a:cxnLst/>
            <a:rect r="r" b="b" t="t" l="l"/>
            <a:pathLst>
              <a:path h="6324872" w="3113907">
                <a:moveTo>
                  <a:pt x="0" y="0"/>
                </a:moveTo>
                <a:lnTo>
                  <a:pt x="3113907" y="0"/>
                </a:lnTo>
                <a:lnTo>
                  <a:pt x="3113907" y="6324872"/>
                </a:lnTo>
                <a:lnTo>
                  <a:pt x="0" y="6324872"/>
                </a:lnTo>
                <a:lnTo>
                  <a:pt x="0" y="0"/>
                </a:lnTo>
                <a:close/>
              </a:path>
            </a:pathLst>
          </a:custGeom>
          <a:blipFill>
            <a:blip r:embed="rId4"/>
            <a:stretch>
              <a:fillRect l="0" t="0" r="0" b="0"/>
            </a:stretch>
          </a:blipFill>
        </p:spPr>
      </p:sp>
      <p:sp>
        <p:nvSpPr>
          <p:cNvPr name="Freeform 8" id="8"/>
          <p:cNvSpPr/>
          <p:nvPr/>
        </p:nvSpPr>
        <p:spPr>
          <a:xfrm flipH="false" flipV="false" rot="0">
            <a:off x="13979610" y="936999"/>
            <a:ext cx="3064327" cy="6330254"/>
          </a:xfrm>
          <a:custGeom>
            <a:avLst/>
            <a:gdLst/>
            <a:ahLst/>
            <a:cxnLst/>
            <a:rect r="r" b="b" t="t" l="l"/>
            <a:pathLst>
              <a:path h="6330254" w="3064327">
                <a:moveTo>
                  <a:pt x="0" y="0"/>
                </a:moveTo>
                <a:lnTo>
                  <a:pt x="3064327" y="0"/>
                </a:lnTo>
                <a:lnTo>
                  <a:pt x="3064327" y="6330254"/>
                </a:lnTo>
                <a:lnTo>
                  <a:pt x="0" y="6330254"/>
                </a:lnTo>
                <a:lnTo>
                  <a:pt x="0" y="0"/>
                </a:lnTo>
                <a:close/>
              </a:path>
            </a:pathLst>
          </a:custGeom>
          <a:blipFill>
            <a:blip r:embed="rId5"/>
            <a:stretch>
              <a:fillRect l="0" t="0" r="0" b="0"/>
            </a:stretch>
          </a:blipFill>
        </p:spPr>
      </p:sp>
      <p:sp>
        <p:nvSpPr>
          <p:cNvPr name="TextBox 9" id="9"/>
          <p:cNvSpPr txBox="true"/>
          <p:nvPr/>
        </p:nvSpPr>
        <p:spPr>
          <a:xfrm rot="0">
            <a:off x="211117" y="45694"/>
            <a:ext cx="18076883" cy="1367791"/>
          </a:xfrm>
          <a:prstGeom prst="rect">
            <a:avLst/>
          </a:prstGeom>
        </p:spPr>
        <p:txBody>
          <a:bodyPr anchor="t" rtlCol="false" tIns="0" lIns="0" bIns="0" rIns="0">
            <a:spAutoFit/>
          </a:bodyPr>
          <a:lstStyle/>
          <a:p>
            <a:pPr algn="l">
              <a:lnSpc>
                <a:spcPts val="6559"/>
              </a:lnSpc>
            </a:pPr>
            <a:r>
              <a:rPr lang="en-US" b="true" sz="4099" spc="-151">
                <a:solidFill>
                  <a:srgbClr val="79AEEA"/>
                </a:solidFill>
                <a:latin typeface="Roboto Bold"/>
                <a:ea typeface="Roboto Bold"/>
                <a:cs typeface="Roboto Bold"/>
                <a:sym typeface="Roboto Bold"/>
              </a:rPr>
              <a:t>A COMPLETE GROCERY SHOPPING SOLUTION </a:t>
            </a:r>
            <a:r>
              <a:rPr lang="en-US" sz="4099" spc="-151" b="true">
                <a:solidFill>
                  <a:srgbClr val="79AEEA"/>
                </a:solidFill>
                <a:latin typeface="Roboto Bold"/>
                <a:ea typeface="Roboto Bold"/>
                <a:cs typeface="Roboto Bold"/>
                <a:sym typeface="Roboto Bold"/>
              </a:rPr>
              <a:t>Visuals:</a:t>
            </a:r>
          </a:p>
          <a:p>
            <a:pPr algn="l">
              <a:lnSpc>
                <a:spcPts val="4479"/>
              </a:lnSpc>
            </a:pPr>
          </a:p>
        </p:txBody>
      </p:sp>
      <p:sp>
        <p:nvSpPr>
          <p:cNvPr name="TextBox 10" id="10"/>
          <p:cNvSpPr txBox="true"/>
          <p:nvPr/>
        </p:nvSpPr>
        <p:spPr>
          <a:xfrm rot="0">
            <a:off x="1787178" y="7889669"/>
            <a:ext cx="15512554" cy="954405"/>
          </a:xfrm>
          <a:prstGeom prst="rect">
            <a:avLst/>
          </a:prstGeom>
        </p:spPr>
        <p:txBody>
          <a:bodyPr anchor="t" rtlCol="false" tIns="0" lIns="0" bIns="0" rIns="0">
            <a:spAutoFit/>
          </a:bodyPr>
          <a:lstStyle/>
          <a:p>
            <a:pPr algn="ctr" marL="518160" indent="-259080" lvl="1">
              <a:lnSpc>
                <a:spcPts val="3840"/>
              </a:lnSpc>
              <a:spcBef>
                <a:spcPct val="0"/>
              </a:spcBef>
              <a:buFont typeface="Arial"/>
              <a:buChar char="•"/>
            </a:pPr>
            <a:r>
              <a:rPr lang="en-US" b="true" sz="2400" spc="48">
                <a:solidFill>
                  <a:srgbClr val="FFFFFF"/>
                </a:solidFill>
                <a:latin typeface="Roboto Bold"/>
                <a:ea typeface="Roboto Bold"/>
                <a:cs typeface="Roboto Bold"/>
                <a:sym typeface="Roboto Bold"/>
              </a:rPr>
              <a:t>STRUCTURED DESIGN SYSTEM: FROM ATOMS TO PAGES, ENSURING CONSISTENCY AND SCALABILITY.</a:t>
            </a:r>
          </a:p>
          <a:p>
            <a:pPr algn="ctr">
              <a:lnSpc>
                <a:spcPts val="3840"/>
              </a:lnSpc>
              <a:spcBef>
                <a:spcPct val="0"/>
              </a:spcBef>
            </a:pPr>
          </a:p>
        </p:txBody>
      </p:sp>
      <p:sp>
        <p:nvSpPr>
          <p:cNvPr name="TextBox 11" id="11"/>
          <p:cNvSpPr txBox="true"/>
          <p:nvPr/>
        </p:nvSpPr>
        <p:spPr>
          <a:xfrm rot="0">
            <a:off x="1815753" y="8728710"/>
            <a:ext cx="14656495" cy="954405"/>
          </a:xfrm>
          <a:prstGeom prst="rect">
            <a:avLst/>
          </a:prstGeom>
        </p:spPr>
        <p:txBody>
          <a:bodyPr anchor="t" rtlCol="false" tIns="0" lIns="0" bIns="0" rIns="0">
            <a:spAutoFit/>
          </a:bodyPr>
          <a:lstStyle/>
          <a:p>
            <a:pPr algn="ctr" marL="518160" indent="-259080" lvl="1">
              <a:lnSpc>
                <a:spcPts val="3840"/>
              </a:lnSpc>
              <a:spcBef>
                <a:spcPct val="0"/>
              </a:spcBef>
              <a:buFont typeface="Arial"/>
              <a:buChar char="•"/>
            </a:pPr>
            <a:r>
              <a:rPr lang="en-US" b="true" sz="2400" spc="48">
                <a:solidFill>
                  <a:srgbClr val="FFFFFF"/>
                </a:solidFill>
                <a:latin typeface="Roboto Bold"/>
                <a:ea typeface="Roboto Bold"/>
                <a:cs typeface="Roboto Bold"/>
                <a:sym typeface="Roboto Bold"/>
              </a:rPr>
              <a:t>AI-POWERED PERSONALIZATION: TAILORED RECOMMENDATIONS AND SMART SHOPPING LISTS.</a:t>
            </a:r>
          </a:p>
          <a:p>
            <a:pPr algn="ctr">
              <a:lnSpc>
                <a:spcPts val="3840"/>
              </a:lnSpc>
              <a:spcBef>
                <a:spcPct val="0"/>
              </a:spcBef>
            </a:pPr>
          </a:p>
        </p:txBody>
      </p:sp>
      <p:sp>
        <p:nvSpPr>
          <p:cNvPr name="TextBox 12" id="12"/>
          <p:cNvSpPr txBox="true"/>
          <p:nvPr/>
        </p:nvSpPr>
        <p:spPr>
          <a:xfrm rot="0">
            <a:off x="1787178" y="7152953"/>
            <a:ext cx="12716868" cy="467604"/>
          </a:xfrm>
          <a:prstGeom prst="rect">
            <a:avLst/>
          </a:prstGeom>
        </p:spPr>
        <p:txBody>
          <a:bodyPr anchor="t" rtlCol="false" tIns="0" lIns="0" bIns="0" rIns="0">
            <a:spAutoFit/>
          </a:bodyPr>
          <a:lstStyle/>
          <a:p>
            <a:pPr algn="ctr" marL="522522" indent="-261261" lvl="1">
              <a:lnSpc>
                <a:spcPts val="3872"/>
              </a:lnSpc>
              <a:buFont typeface="Arial"/>
              <a:buChar char="•"/>
            </a:pPr>
            <a:r>
              <a:rPr lang="en-US" b="true" sz="2420" spc="48">
                <a:solidFill>
                  <a:srgbClr val="FFFFFF"/>
                </a:solidFill>
                <a:latin typeface="Roboto Bold"/>
                <a:ea typeface="Roboto Bold"/>
                <a:cs typeface="Roboto Bold"/>
                <a:sym typeface="Roboto Bold"/>
              </a:rPr>
              <a:t>AR NAVIGATION: REAL-TIME GUIDANCE FOR AN EFFICIENT IN-STORE EXPERIENCE.</a:t>
            </a:r>
          </a:p>
        </p:txBody>
      </p:sp>
      <p:sp>
        <p:nvSpPr>
          <p:cNvPr name="TextBox 13" id="13"/>
          <p:cNvSpPr txBox="true"/>
          <p:nvPr/>
        </p:nvSpPr>
        <p:spPr>
          <a:xfrm rot="0">
            <a:off x="1768227" y="9396926"/>
            <a:ext cx="14751546" cy="467604"/>
          </a:xfrm>
          <a:prstGeom prst="rect">
            <a:avLst/>
          </a:prstGeom>
        </p:spPr>
        <p:txBody>
          <a:bodyPr anchor="t" rtlCol="false" tIns="0" lIns="0" bIns="0" rIns="0">
            <a:spAutoFit/>
          </a:bodyPr>
          <a:lstStyle/>
          <a:p>
            <a:pPr algn="ctr" marL="522522" indent="-261261" lvl="1">
              <a:lnSpc>
                <a:spcPts val="3872"/>
              </a:lnSpc>
              <a:buFont typeface="Arial"/>
              <a:buChar char="•"/>
            </a:pPr>
            <a:r>
              <a:rPr lang="en-US" b="true" sz="2420" spc="48">
                <a:solidFill>
                  <a:srgbClr val="FFFFFF"/>
                </a:solidFill>
                <a:latin typeface="Roboto Bold"/>
                <a:ea typeface="Roboto Bold"/>
                <a:cs typeface="Roboto Bold"/>
                <a:sym typeface="Roboto Bold"/>
              </a:rPr>
              <a:t>END-TO-END USER JOURNEY: SEAMLESS SUPPORT FROM PLANNING TO IN-STORE NAVIGATION.</a:t>
            </a:r>
          </a:p>
        </p:txBody>
      </p:sp>
      <p:sp>
        <p:nvSpPr>
          <p:cNvPr name="Freeform 14" id="14"/>
          <p:cNvSpPr/>
          <p:nvPr/>
        </p:nvSpPr>
        <p:spPr>
          <a:xfrm flipH="false" flipV="false" rot="0">
            <a:off x="7067222" y="977834"/>
            <a:ext cx="3121000" cy="6152828"/>
          </a:xfrm>
          <a:custGeom>
            <a:avLst/>
            <a:gdLst/>
            <a:ahLst/>
            <a:cxnLst/>
            <a:rect r="r" b="b" t="t" l="l"/>
            <a:pathLst>
              <a:path h="6152828" w="3121000">
                <a:moveTo>
                  <a:pt x="0" y="0"/>
                </a:moveTo>
                <a:lnTo>
                  <a:pt x="3120999" y="0"/>
                </a:lnTo>
                <a:lnTo>
                  <a:pt x="3120999" y="6152828"/>
                </a:lnTo>
                <a:lnTo>
                  <a:pt x="0" y="6152828"/>
                </a:lnTo>
                <a:lnTo>
                  <a:pt x="0" y="0"/>
                </a:lnTo>
                <a:close/>
              </a:path>
            </a:pathLst>
          </a:custGeom>
          <a:blipFill>
            <a:blip r:embed="rId6"/>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sp>
        <p:nvSpPr>
          <p:cNvPr name="Freeform 2" id="2"/>
          <p:cNvSpPr/>
          <p:nvPr/>
        </p:nvSpPr>
        <p:spPr>
          <a:xfrm flipH="false" flipV="false" rot="0">
            <a:off x="5158314" y="1026262"/>
            <a:ext cx="7971373" cy="5968565"/>
          </a:xfrm>
          <a:custGeom>
            <a:avLst/>
            <a:gdLst/>
            <a:ahLst/>
            <a:cxnLst/>
            <a:rect r="r" b="b" t="t" l="l"/>
            <a:pathLst>
              <a:path h="5968565" w="7971373">
                <a:moveTo>
                  <a:pt x="0" y="0"/>
                </a:moveTo>
                <a:lnTo>
                  <a:pt x="7971372" y="0"/>
                </a:lnTo>
                <a:lnTo>
                  <a:pt x="7971372" y="5968565"/>
                </a:lnTo>
                <a:lnTo>
                  <a:pt x="0" y="5968565"/>
                </a:lnTo>
                <a:lnTo>
                  <a:pt x="0" y="0"/>
                </a:lnTo>
                <a:close/>
              </a:path>
            </a:pathLst>
          </a:custGeom>
          <a:blipFill>
            <a:blip r:embed="rId2"/>
            <a:stretch>
              <a:fillRect l="0" t="0" r="0" b="0"/>
            </a:stretch>
          </a:blipFill>
        </p:spPr>
      </p:sp>
      <p:sp>
        <p:nvSpPr>
          <p:cNvPr name="TextBox 3" id="3"/>
          <p:cNvSpPr txBox="true"/>
          <p:nvPr/>
        </p:nvSpPr>
        <p:spPr>
          <a:xfrm rot="0">
            <a:off x="211117" y="45694"/>
            <a:ext cx="18076883" cy="772797"/>
          </a:xfrm>
          <a:prstGeom prst="rect">
            <a:avLst/>
          </a:prstGeom>
        </p:spPr>
        <p:txBody>
          <a:bodyPr anchor="t" rtlCol="false" tIns="0" lIns="0" bIns="0" rIns="0">
            <a:spAutoFit/>
          </a:bodyPr>
          <a:lstStyle/>
          <a:p>
            <a:pPr algn="l">
              <a:lnSpc>
                <a:spcPts val="6559"/>
              </a:lnSpc>
            </a:pPr>
            <a:r>
              <a:rPr lang="en-US" b="true" sz="4099" spc="-151">
                <a:solidFill>
                  <a:srgbClr val="79AEEA"/>
                </a:solidFill>
                <a:latin typeface="Roboto Bold"/>
                <a:ea typeface="Roboto Bold"/>
                <a:cs typeface="Roboto Bold"/>
                <a:sym typeface="Roboto Bold"/>
              </a:rPr>
              <a:t>MODULARITY:</a:t>
            </a:r>
          </a:p>
        </p:txBody>
      </p:sp>
      <p:sp>
        <p:nvSpPr>
          <p:cNvPr name="TextBox 4" id="4"/>
          <p:cNvSpPr txBox="true"/>
          <p:nvPr/>
        </p:nvSpPr>
        <p:spPr>
          <a:xfrm rot="0">
            <a:off x="0" y="7097823"/>
            <a:ext cx="18227377" cy="1924929"/>
          </a:xfrm>
          <a:prstGeom prst="rect">
            <a:avLst/>
          </a:prstGeom>
        </p:spPr>
        <p:txBody>
          <a:bodyPr anchor="t" rtlCol="false" tIns="0" lIns="0" bIns="0" rIns="0">
            <a:spAutoFit/>
          </a:bodyPr>
          <a:lstStyle/>
          <a:p>
            <a:pPr algn="ctr" marL="522522" indent="-261261" lvl="1">
              <a:lnSpc>
                <a:spcPts val="3872"/>
              </a:lnSpc>
              <a:buFont typeface="Arial"/>
              <a:buChar char="•"/>
            </a:pPr>
            <a:r>
              <a:rPr lang="en-US" b="true" sz="2420" spc="48">
                <a:solidFill>
                  <a:srgbClr val="FFFFFF"/>
                </a:solidFill>
                <a:latin typeface="Roboto Bold"/>
                <a:ea typeface="Roboto Bold"/>
                <a:cs typeface="Roboto Bold"/>
                <a:sym typeface="Roboto Bold"/>
              </a:rPr>
              <a:t>FOCUS ON CREATING A FLEXIBLE SIZE AND LAYOUT THAT CAN BE APPLIED ACROSS MULTIPLE DIFFERENT AREAS OF THE PRODUCT</a:t>
            </a:r>
          </a:p>
          <a:p>
            <a:pPr algn="ctr" marL="522522" indent="-261261" lvl="1">
              <a:lnSpc>
                <a:spcPts val="3872"/>
              </a:lnSpc>
              <a:buFont typeface="Arial"/>
              <a:buChar char="•"/>
            </a:pPr>
            <a:r>
              <a:rPr lang="en-US" b="true" sz="2420" spc="48">
                <a:solidFill>
                  <a:srgbClr val="FFFFFF"/>
                </a:solidFill>
                <a:latin typeface="Roboto Bold"/>
                <a:ea typeface="Roboto Bold"/>
                <a:cs typeface="Roboto Bold"/>
                <a:sym typeface="Roboto Bold"/>
              </a:rPr>
              <a:t>SCREEN-STATEFUL COMPONENTS SUCH AS IN RECOMMENDED ITEMS ALLOW FOR MORE PERSONALIZATION AND CAN CHANGE DYNAMICALLY WITH WHAT THE USER PREFERS AT THE TIME</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sp>
        <p:nvSpPr>
          <p:cNvPr name="TextBox 2" id="2"/>
          <p:cNvSpPr txBox="true"/>
          <p:nvPr/>
        </p:nvSpPr>
        <p:spPr>
          <a:xfrm rot="0">
            <a:off x="211117" y="45694"/>
            <a:ext cx="18076883" cy="772797"/>
          </a:xfrm>
          <a:prstGeom prst="rect">
            <a:avLst/>
          </a:prstGeom>
        </p:spPr>
        <p:txBody>
          <a:bodyPr anchor="t" rtlCol="false" tIns="0" lIns="0" bIns="0" rIns="0">
            <a:spAutoFit/>
          </a:bodyPr>
          <a:lstStyle/>
          <a:p>
            <a:pPr algn="l">
              <a:lnSpc>
                <a:spcPts val="6559"/>
              </a:lnSpc>
            </a:pPr>
            <a:r>
              <a:rPr lang="en-US" b="true" sz="4099" spc="-151">
                <a:solidFill>
                  <a:srgbClr val="79AEEA"/>
                </a:solidFill>
                <a:latin typeface="Roboto Bold"/>
                <a:ea typeface="Roboto Bold"/>
                <a:cs typeface="Roboto Bold"/>
                <a:sym typeface="Roboto Bold"/>
              </a:rPr>
              <a:t>MODULARITY:</a:t>
            </a:r>
          </a:p>
        </p:txBody>
      </p:sp>
      <p:sp>
        <p:nvSpPr>
          <p:cNvPr name="TextBox 3" id="3"/>
          <p:cNvSpPr txBox="true"/>
          <p:nvPr/>
        </p:nvSpPr>
        <p:spPr>
          <a:xfrm rot="0">
            <a:off x="1085924" y="7371568"/>
            <a:ext cx="16116151" cy="953379"/>
          </a:xfrm>
          <a:prstGeom prst="rect">
            <a:avLst/>
          </a:prstGeom>
        </p:spPr>
        <p:txBody>
          <a:bodyPr anchor="t" rtlCol="false" tIns="0" lIns="0" bIns="0" rIns="0">
            <a:spAutoFit/>
          </a:bodyPr>
          <a:lstStyle/>
          <a:p>
            <a:pPr algn="ctr" marL="522522" indent="-261261" lvl="1">
              <a:lnSpc>
                <a:spcPts val="3872"/>
              </a:lnSpc>
              <a:buFont typeface="Arial"/>
              <a:buChar char="•"/>
            </a:pPr>
            <a:r>
              <a:rPr lang="en-US" b="true" sz="2420" spc="48">
                <a:solidFill>
                  <a:srgbClr val="FFFFFF"/>
                </a:solidFill>
                <a:latin typeface="Roboto Bold"/>
                <a:ea typeface="Roboto Bold"/>
                <a:cs typeface="Roboto Bold"/>
                <a:sym typeface="Roboto Bold"/>
              </a:rPr>
              <a:t>HEADER AND FOOTER ARE UNIVERSAL WHILE ALL OTHER PARTS ARE VARIABLE DEPENDING ON PURPOSE</a:t>
            </a:r>
          </a:p>
          <a:p>
            <a:pPr algn="ctr" marL="522522" indent="-261261" lvl="1">
              <a:lnSpc>
                <a:spcPts val="3872"/>
              </a:lnSpc>
              <a:buFont typeface="Arial"/>
              <a:buChar char="•"/>
            </a:pPr>
            <a:r>
              <a:rPr lang="en-US" b="true" sz="2420" spc="48">
                <a:solidFill>
                  <a:srgbClr val="FFFFFF"/>
                </a:solidFill>
                <a:latin typeface="Roboto Bold"/>
                <a:ea typeface="Roboto Bold"/>
                <a:cs typeface="Roboto Bold"/>
                <a:sym typeface="Roboto Bold"/>
              </a:rPr>
              <a:t>SHOPPING LISTS, AR NAVIGATION, ETC. ARE ALSO CONTEXT-SPECIFIC</a:t>
            </a:r>
          </a:p>
        </p:txBody>
      </p:sp>
      <p:sp>
        <p:nvSpPr>
          <p:cNvPr name="Freeform 4" id="4"/>
          <p:cNvSpPr/>
          <p:nvPr/>
        </p:nvSpPr>
        <p:spPr>
          <a:xfrm flipH="false" flipV="false" rot="0">
            <a:off x="4688848" y="818491"/>
            <a:ext cx="3113907" cy="6324872"/>
          </a:xfrm>
          <a:custGeom>
            <a:avLst/>
            <a:gdLst/>
            <a:ahLst/>
            <a:cxnLst/>
            <a:rect r="r" b="b" t="t" l="l"/>
            <a:pathLst>
              <a:path h="6324872" w="3113907">
                <a:moveTo>
                  <a:pt x="0" y="0"/>
                </a:moveTo>
                <a:lnTo>
                  <a:pt x="3113907" y="0"/>
                </a:lnTo>
                <a:lnTo>
                  <a:pt x="3113907" y="6324872"/>
                </a:lnTo>
                <a:lnTo>
                  <a:pt x="0" y="6324872"/>
                </a:lnTo>
                <a:lnTo>
                  <a:pt x="0" y="0"/>
                </a:lnTo>
                <a:close/>
              </a:path>
            </a:pathLst>
          </a:custGeom>
          <a:blipFill>
            <a:blip r:embed="rId2"/>
            <a:stretch>
              <a:fillRect l="0" t="0" r="0" b="0"/>
            </a:stretch>
          </a:blipFill>
        </p:spPr>
      </p:sp>
      <p:sp>
        <p:nvSpPr>
          <p:cNvPr name="Freeform 5" id="5"/>
          <p:cNvSpPr/>
          <p:nvPr/>
        </p:nvSpPr>
        <p:spPr>
          <a:xfrm flipH="false" flipV="false" rot="0">
            <a:off x="10608443" y="840717"/>
            <a:ext cx="3201826" cy="6312171"/>
          </a:xfrm>
          <a:custGeom>
            <a:avLst/>
            <a:gdLst/>
            <a:ahLst/>
            <a:cxnLst/>
            <a:rect r="r" b="b" t="t" l="l"/>
            <a:pathLst>
              <a:path h="6312171" w="3201826">
                <a:moveTo>
                  <a:pt x="0" y="0"/>
                </a:moveTo>
                <a:lnTo>
                  <a:pt x="3201826" y="0"/>
                </a:lnTo>
                <a:lnTo>
                  <a:pt x="3201826" y="6312171"/>
                </a:lnTo>
                <a:lnTo>
                  <a:pt x="0" y="6312171"/>
                </a:lnTo>
                <a:lnTo>
                  <a:pt x="0" y="0"/>
                </a:lnTo>
                <a:close/>
              </a:path>
            </a:pathLst>
          </a:custGeom>
          <a:blipFill>
            <a:blip r:embed="rId3"/>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sp>
        <p:nvSpPr>
          <p:cNvPr name="Freeform 2" id="2"/>
          <p:cNvSpPr/>
          <p:nvPr/>
        </p:nvSpPr>
        <p:spPr>
          <a:xfrm flipH="false" flipV="false" rot="0">
            <a:off x="7224505" y="1487778"/>
            <a:ext cx="3838990" cy="5319279"/>
          </a:xfrm>
          <a:custGeom>
            <a:avLst/>
            <a:gdLst/>
            <a:ahLst/>
            <a:cxnLst/>
            <a:rect r="r" b="b" t="t" l="l"/>
            <a:pathLst>
              <a:path h="5319279" w="3838990">
                <a:moveTo>
                  <a:pt x="0" y="0"/>
                </a:moveTo>
                <a:lnTo>
                  <a:pt x="3838990" y="0"/>
                </a:lnTo>
                <a:lnTo>
                  <a:pt x="3838990" y="5319279"/>
                </a:lnTo>
                <a:lnTo>
                  <a:pt x="0" y="5319279"/>
                </a:lnTo>
                <a:lnTo>
                  <a:pt x="0" y="0"/>
                </a:lnTo>
                <a:close/>
              </a:path>
            </a:pathLst>
          </a:custGeom>
          <a:blipFill>
            <a:blip r:embed="rId2"/>
            <a:stretch>
              <a:fillRect l="0" t="0" r="0" b="0"/>
            </a:stretch>
          </a:blipFill>
        </p:spPr>
      </p:sp>
      <p:sp>
        <p:nvSpPr>
          <p:cNvPr name="TextBox 3" id="3"/>
          <p:cNvSpPr txBox="true"/>
          <p:nvPr/>
        </p:nvSpPr>
        <p:spPr>
          <a:xfrm rot="0">
            <a:off x="211117" y="45694"/>
            <a:ext cx="18076883" cy="772797"/>
          </a:xfrm>
          <a:prstGeom prst="rect">
            <a:avLst/>
          </a:prstGeom>
        </p:spPr>
        <p:txBody>
          <a:bodyPr anchor="t" rtlCol="false" tIns="0" lIns="0" bIns="0" rIns="0">
            <a:spAutoFit/>
          </a:bodyPr>
          <a:lstStyle/>
          <a:p>
            <a:pPr algn="l">
              <a:lnSpc>
                <a:spcPts val="6559"/>
              </a:lnSpc>
            </a:pPr>
            <a:r>
              <a:rPr lang="en-US" b="true" sz="4099" spc="-151">
                <a:solidFill>
                  <a:srgbClr val="79AEEA"/>
                </a:solidFill>
                <a:latin typeface="Roboto Bold"/>
                <a:ea typeface="Roboto Bold"/>
                <a:cs typeface="Roboto Bold"/>
                <a:sym typeface="Roboto Bold"/>
              </a:rPr>
              <a:t>MODULARITY:</a:t>
            </a:r>
          </a:p>
        </p:txBody>
      </p:sp>
      <p:sp>
        <p:nvSpPr>
          <p:cNvPr name="TextBox 4" id="4"/>
          <p:cNvSpPr txBox="true"/>
          <p:nvPr/>
        </p:nvSpPr>
        <p:spPr>
          <a:xfrm rot="0">
            <a:off x="2662907" y="7371568"/>
            <a:ext cx="12962186" cy="467604"/>
          </a:xfrm>
          <a:prstGeom prst="rect">
            <a:avLst/>
          </a:prstGeom>
        </p:spPr>
        <p:txBody>
          <a:bodyPr anchor="t" rtlCol="false" tIns="0" lIns="0" bIns="0" rIns="0">
            <a:spAutoFit/>
          </a:bodyPr>
          <a:lstStyle/>
          <a:p>
            <a:pPr algn="ctr" marL="522522" indent="-261261" lvl="1">
              <a:lnSpc>
                <a:spcPts val="3872"/>
              </a:lnSpc>
              <a:buFont typeface="Arial"/>
              <a:buChar char="•"/>
            </a:pPr>
            <a:r>
              <a:rPr lang="en-US" b="true" sz="2420" spc="48">
                <a:solidFill>
                  <a:srgbClr val="FFFFFF"/>
                </a:solidFill>
                <a:latin typeface="Roboto Bold"/>
                <a:ea typeface="Roboto Bold"/>
                <a:cs typeface="Roboto Bold"/>
                <a:sym typeface="Roboto Bold"/>
              </a:rPr>
              <a:t>ORGANISMS ARE SIMPLE, JUST COMBINING MULTIPLE MOLECULAR-LEVEL DESIGNS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21723"/>
        </a:solidFill>
      </p:bgPr>
    </p:bg>
    <p:spTree>
      <p:nvGrpSpPr>
        <p:cNvPr id="1" name=""/>
        <p:cNvGrpSpPr/>
        <p:nvPr/>
      </p:nvGrpSpPr>
      <p:grpSpPr>
        <a:xfrm>
          <a:off x="0" y="0"/>
          <a:ext cx="0" cy="0"/>
          <a:chOff x="0" y="0"/>
          <a:chExt cx="0" cy="0"/>
        </a:xfrm>
      </p:grpSpPr>
      <p:sp>
        <p:nvSpPr>
          <p:cNvPr name="TextBox 2" id="2"/>
          <p:cNvSpPr txBox="true"/>
          <p:nvPr/>
        </p:nvSpPr>
        <p:spPr>
          <a:xfrm rot="0">
            <a:off x="211117" y="45694"/>
            <a:ext cx="18076883" cy="772797"/>
          </a:xfrm>
          <a:prstGeom prst="rect">
            <a:avLst/>
          </a:prstGeom>
        </p:spPr>
        <p:txBody>
          <a:bodyPr anchor="t" rtlCol="false" tIns="0" lIns="0" bIns="0" rIns="0">
            <a:spAutoFit/>
          </a:bodyPr>
          <a:lstStyle/>
          <a:p>
            <a:pPr algn="l">
              <a:lnSpc>
                <a:spcPts val="6559"/>
              </a:lnSpc>
            </a:pPr>
            <a:r>
              <a:rPr lang="en-US" b="true" sz="4099" spc="-151">
                <a:solidFill>
                  <a:srgbClr val="79AEEA"/>
                </a:solidFill>
                <a:latin typeface="Roboto Bold"/>
                <a:ea typeface="Roboto Bold"/>
                <a:cs typeface="Roboto Bold"/>
                <a:sym typeface="Roboto Bold"/>
              </a:rPr>
              <a:t>INNOVATIVE COMPONENTS:</a:t>
            </a:r>
          </a:p>
        </p:txBody>
      </p:sp>
      <p:sp>
        <p:nvSpPr>
          <p:cNvPr name="Freeform 3" id="3"/>
          <p:cNvSpPr/>
          <p:nvPr/>
        </p:nvSpPr>
        <p:spPr>
          <a:xfrm flipH="false" flipV="false" rot="0">
            <a:off x="14216355" y="2951677"/>
            <a:ext cx="3042945" cy="6306623"/>
          </a:xfrm>
          <a:custGeom>
            <a:avLst/>
            <a:gdLst/>
            <a:ahLst/>
            <a:cxnLst/>
            <a:rect r="r" b="b" t="t" l="l"/>
            <a:pathLst>
              <a:path h="6306623" w="3042945">
                <a:moveTo>
                  <a:pt x="0" y="0"/>
                </a:moveTo>
                <a:lnTo>
                  <a:pt x="3042945" y="0"/>
                </a:lnTo>
                <a:lnTo>
                  <a:pt x="3042945" y="6306623"/>
                </a:lnTo>
                <a:lnTo>
                  <a:pt x="0" y="6306623"/>
                </a:lnTo>
                <a:lnTo>
                  <a:pt x="0" y="0"/>
                </a:lnTo>
                <a:close/>
              </a:path>
            </a:pathLst>
          </a:custGeom>
          <a:blipFill>
            <a:blip r:embed="rId2"/>
            <a:stretch>
              <a:fillRect l="0" t="0" r="0" b="0"/>
            </a:stretch>
          </a:blipFill>
        </p:spPr>
      </p:sp>
      <p:sp>
        <p:nvSpPr>
          <p:cNvPr name="Freeform 4" id="4"/>
          <p:cNvSpPr/>
          <p:nvPr/>
        </p:nvSpPr>
        <p:spPr>
          <a:xfrm flipH="false" flipV="false" rot="0">
            <a:off x="1028700" y="1028700"/>
            <a:ext cx="3174885" cy="6558643"/>
          </a:xfrm>
          <a:custGeom>
            <a:avLst/>
            <a:gdLst/>
            <a:ahLst/>
            <a:cxnLst/>
            <a:rect r="r" b="b" t="t" l="l"/>
            <a:pathLst>
              <a:path h="6558643" w="3174885">
                <a:moveTo>
                  <a:pt x="0" y="0"/>
                </a:moveTo>
                <a:lnTo>
                  <a:pt x="3174885" y="0"/>
                </a:lnTo>
                <a:lnTo>
                  <a:pt x="3174885" y="6558643"/>
                </a:lnTo>
                <a:lnTo>
                  <a:pt x="0" y="6558643"/>
                </a:lnTo>
                <a:lnTo>
                  <a:pt x="0" y="0"/>
                </a:lnTo>
                <a:close/>
              </a:path>
            </a:pathLst>
          </a:custGeom>
          <a:blipFill>
            <a:blip r:embed="rId3"/>
            <a:stretch>
              <a:fillRect l="0" t="0" r="0" b="0"/>
            </a:stretch>
          </a:blipFill>
        </p:spPr>
      </p:sp>
      <p:sp>
        <p:nvSpPr>
          <p:cNvPr name="TextBox 5" id="5"/>
          <p:cNvSpPr txBox="true"/>
          <p:nvPr/>
        </p:nvSpPr>
        <p:spPr>
          <a:xfrm rot="0">
            <a:off x="4203585" y="895350"/>
            <a:ext cx="10012770" cy="3028950"/>
          </a:xfrm>
          <a:prstGeom prst="rect">
            <a:avLst/>
          </a:prstGeom>
        </p:spPr>
        <p:txBody>
          <a:bodyPr anchor="t" rtlCol="false" tIns="0" lIns="0" bIns="0" rIns="0">
            <a:spAutoFit/>
          </a:bodyPr>
          <a:lstStyle/>
          <a:p>
            <a:pPr algn="l">
              <a:lnSpc>
                <a:spcPts val="4800"/>
              </a:lnSpc>
              <a:spcBef>
                <a:spcPct val="0"/>
              </a:spcBef>
            </a:pPr>
            <a:r>
              <a:rPr lang="en-US" b="true" sz="3000" spc="60">
                <a:solidFill>
                  <a:srgbClr val="FFFFFF"/>
                </a:solidFill>
                <a:latin typeface="Roboto Bold"/>
                <a:ea typeface="Roboto Bold"/>
                <a:cs typeface="Roboto Bold"/>
                <a:sym typeface="Roboto Bold"/>
              </a:rPr>
              <a:t>AI ASSISTANT: THIS AI ASSISTANT WILL PROVIDE THE USER WITH A WAY FOR THEM TO GAIN NEW IDEAS AND CREATE THEIR OWN PLANS. AI ASSISTANT WILL ALSO GENERATE SHOPPING LISTS AND MEAL PLANS BASED ON USER PREFERENCES.</a:t>
            </a:r>
          </a:p>
        </p:txBody>
      </p:sp>
      <p:sp>
        <p:nvSpPr>
          <p:cNvPr name="TextBox 6" id="6"/>
          <p:cNvSpPr txBox="true"/>
          <p:nvPr/>
        </p:nvSpPr>
        <p:spPr>
          <a:xfrm rot="0">
            <a:off x="4203585" y="6838950"/>
            <a:ext cx="9880831" cy="2419350"/>
          </a:xfrm>
          <a:prstGeom prst="rect">
            <a:avLst/>
          </a:prstGeom>
        </p:spPr>
        <p:txBody>
          <a:bodyPr anchor="t" rtlCol="false" tIns="0" lIns="0" bIns="0" rIns="0">
            <a:spAutoFit/>
          </a:bodyPr>
          <a:lstStyle/>
          <a:p>
            <a:pPr algn="r">
              <a:lnSpc>
                <a:spcPts val="4800"/>
              </a:lnSpc>
              <a:spcBef>
                <a:spcPct val="0"/>
              </a:spcBef>
            </a:pPr>
            <a:r>
              <a:rPr lang="en-US" b="true" sz="3000" spc="60">
                <a:solidFill>
                  <a:srgbClr val="FFFFFF"/>
                </a:solidFill>
                <a:latin typeface="Roboto Bold"/>
                <a:ea typeface="Roboto Bold"/>
                <a:cs typeface="Roboto Bold"/>
                <a:sym typeface="Roboto Bold"/>
              </a:rPr>
              <a:t>AR STORE MAP: APPLICATION WILL ALSO HAVE AN AR STORE MAP THAT ALLOWS USERS TO LOCATE AN ITEM IN REAL TIME OR TO JUST LOOK THROUGH THE STORE.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1165" y="1995655"/>
            <a:ext cx="5154636" cy="6166955"/>
          </a:xfrm>
          <a:custGeom>
            <a:avLst/>
            <a:gdLst/>
            <a:ahLst/>
            <a:cxnLst/>
            <a:rect r="r" b="b" t="t" l="l"/>
            <a:pathLst>
              <a:path h="6166955" w="5154636">
                <a:moveTo>
                  <a:pt x="0" y="0"/>
                </a:moveTo>
                <a:lnTo>
                  <a:pt x="5154636" y="0"/>
                </a:lnTo>
                <a:lnTo>
                  <a:pt x="5154636" y="6166956"/>
                </a:lnTo>
                <a:lnTo>
                  <a:pt x="0" y="6166956"/>
                </a:lnTo>
                <a:lnTo>
                  <a:pt x="0" y="0"/>
                </a:lnTo>
                <a:close/>
              </a:path>
            </a:pathLst>
          </a:custGeom>
          <a:blipFill>
            <a:blip r:embed="rId4"/>
            <a:stretch>
              <a:fillRect l="-5817" t="0" r="-116536" b="-3643"/>
            </a:stretch>
          </a:blipFill>
        </p:spPr>
      </p:sp>
      <p:grpSp>
        <p:nvGrpSpPr>
          <p:cNvPr name="Group 4" id="4"/>
          <p:cNvGrpSpPr/>
          <p:nvPr/>
        </p:nvGrpSpPr>
        <p:grpSpPr>
          <a:xfrm rot="0">
            <a:off x="5215940" y="4808628"/>
            <a:ext cx="927800" cy="669743"/>
            <a:chOff x="0" y="0"/>
            <a:chExt cx="790525" cy="570650"/>
          </a:xfrm>
        </p:grpSpPr>
        <p:sp>
          <p:nvSpPr>
            <p:cNvPr name="Freeform 5" id="5"/>
            <p:cNvSpPr/>
            <p:nvPr/>
          </p:nvSpPr>
          <p:spPr>
            <a:xfrm flipH="false" flipV="false" rot="0">
              <a:off x="0" y="0"/>
              <a:ext cx="790525" cy="570650"/>
            </a:xfrm>
            <a:custGeom>
              <a:avLst/>
              <a:gdLst/>
              <a:ahLst/>
              <a:cxnLst/>
              <a:rect r="r" b="b" t="t" l="l"/>
              <a:pathLst>
                <a:path h="570650" w="790525">
                  <a:moveTo>
                    <a:pt x="790525" y="285325"/>
                  </a:moveTo>
                  <a:lnTo>
                    <a:pt x="384125" y="0"/>
                  </a:lnTo>
                  <a:lnTo>
                    <a:pt x="384125" y="203200"/>
                  </a:lnTo>
                  <a:lnTo>
                    <a:pt x="0" y="203200"/>
                  </a:lnTo>
                  <a:lnTo>
                    <a:pt x="0" y="367450"/>
                  </a:lnTo>
                  <a:lnTo>
                    <a:pt x="384125" y="367450"/>
                  </a:lnTo>
                  <a:lnTo>
                    <a:pt x="384125" y="570650"/>
                  </a:lnTo>
                  <a:lnTo>
                    <a:pt x="790525" y="285325"/>
                  </a:lnTo>
                  <a:close/>
                </a:path>
              </a:pathLst>
            </a:custGeom>
            <a:solidFill>
              <a:srgbClr val="3A72B2"/>
            </a:solidFill>
          </p:spPr>
        </p:sp>
        <p:sp>
          <p:nvSpPr>
            <p:cNvPr name="TextBox 6" id="6"/>
            <p:cNvSpPr txBox="true"/>
            <p:nvPr/>
          </p:nvSpPr>
          <p:spPr>
            <a:xfrm>
              <a:off x="0" y="107950"/>
              <a:ext cx="688925" cy="259500"/>
            </a:xfrm>
            <a:prstGeom prst="rect">
              <a:avLst/>
            </a:prstGeom>
          </p:spPr>
          <p:txBody>
            <a:bodyPr anchor="ctr" rtlCol="false" tIns="50800" lIns="50800" bIns="50800" rIns="50800"/>
            <a:lstStyle/>
            <a:p>
              <a:pPr algn="ctr">
                <a:lnSpc>
                  <a:spcPts val="3520"/>
                </a:lnSpc>
              </a:pPr>
            </a:p>
          </p:txBody>
        </p:sp>
      </p:grpSp>
      <p:sp>
        <p:nvSpPr>
          <p:cNvPr name="Freeform 7" id="7"/>
          <p:cNvSpPr/>
          <p:nvPr/>
        </p:nvSpPr>
        <p:spPr>
          <a:xfrm flipH="false" flipV="false" rot="0">
            <a:off x="6143739" y="2036061"/>
            <a:ext cx="5650868" cy="5545135"/>
          </a:xfrm>
          <a:custGeom>
            <a:avLst/>
            <a:gdLst/>
            <a:ahLst/>
            <a:cxnLst/>
            <a:rect r="r" b="b" t="t" l="l"/>
            <a:pathLst>
              <a:path h="5545135" w="5650868">
                <a:moveTo>
                  <a:pt x="0" y="0"/>
                </a:moveTo>
                <a:lnTo>
                  <a:pt x="5650868" y="0"/>
                </a:lnTo>
                <a:lnTo>
                  <a:pt x="5650868" y="5545135"/>
                </a:lnTo>
                <a:lnTo>
                  <a:pt x="0" y="5545135"/>
                </a:lnTo>
                <a:lnTo>
                  <a:pt x="0" y="0"/>
                </a:lnTo>
                <a:close/>
              </a:path>
            </a:pathLst>
          </a:custGeom>
          <a:blipFill>
            <a:blip r:embed="rId5"/>
            <a:stretch>
              <a:fillRect l="-6307" t="-1343" r="-102504" b="0"/>
            </a:stretch>
          </a:blipFill>
        </p:spPr>
      </p:sp>
      <p:sp>
        <p:nvSpPr>
          <p:cNvPr name="Freeform 8" id="8"/>
          <p:cNvSpPr/>
          <p:nvPr/>
        </p:nvSpPr>
        <p:spPr>
          <a:xfrm flipH="false" flipV="false" rot="0">
            <a:off x="12499457" y="1995655"/>
            <a:ext cx="5788543" cy="5843730"/>
          </a:xfrm>
          <a:custGeom>
            <a:avLst/>
            <a:gdLst/>
            <a:ahLst/>
            <a:cxnLst/>
            <a:rect r="r" b="b" t="t" l="l"/>
            <a:pathLst>
              <a:path h="5843730" w="5788543">
                <a:moveTo>
                  <a:pt x="0" y="0"/>
                </a:moveTo>
                <a:lnTo>
                  <a:pt x="5788543" y="0"/>
                </a:lnTo>
                <a:lnTo>
                  <a:pt x="5788543" y="5843730"/>
                </a:lnTo>
                <a:lnTo>
                  <a:pt x="0" y="5843730"/>
                </a:lnTo>
                <a:lnTo>
                  <a:pt x="0" y="0"/>
                </a:lnTo>
                <a:close/>
              </a:path>
            </a:pathLst>
          </a:custGeom>
          <a:blipFill>
            <a:blip r:embed="rId6"/>
            <a:stretch>
              <a:fillRect l="-4390" t="-3726" r="0" b="0"/>
            </a:stretch>
          </a:blipFill>
        </p:spPr>
      </p:sp>
      <p:sp>
        <p:nvSpPr>
          <p:cNvPr name="TextBox 9" id="9"/>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OPERATIONS</a:t>
            </a:r>
          </a:p>
        </p:txBody>
      </p:sp>
      <p:grpSp>
        <p:nvGrpSpPr>
          <p:cNvPr name="Group 10" id="10"/>
          <p:cNvGrpSpPr/>
          <p:nvPr/>
        </p:nvGrpSpPr>
        <p:grpSpPr>
          <a:xfrm rot="0">
            <a:off x="11571657" y="4808628"/>
            <a:ext cx="927800" cy="669743"/>
            <a:chOff x="0" y="0"/>
            <a:chExt cx="790525" cy="570650"/>
          </a:xfrm>
        </p:grpSpPr>
        <p:sp>
          <p:nvSpPr>
            <p:cNvPr name="Freeform 11" id="11"/>
            <p:cNvSpPr/>
            <p:nvPr/>
          </p:nvSpPr>
          <p:spPr>
            <a:xfrm flipH="false" flipV="false" rot="0">
              <a:off x="0" y="0"/>
              <a:ext cx="790525" cy="570650"/>
            </a:xfrm>
            <a:custGeom>
              <a:avLst/>
              <a:gdLst/>
              <a:ahLst/>
              <a:cxnLst/>
              <a:rect r="r" b="b" t="t" l="l"/>
              <a:pathLst>
                <a:path h="570650" w="790525">
                  <a:moveTo>
                    <a:pt x="790525" y="285325"/>
                  </a:moveTo>
                  <a:lnTo>
                    <a:pt x="384125" y="0"/>
                  </a:lnTo>
                  <a:lnTo>
                    <a:pt x="384125" y="203200"/>
                  </a:lnTo>
                  <a:lnTo>
                    <a:pt x="0" y="203200"/>
                  </a:lnTo>
                  <a:lnTo>
                    <a:pt x="0" y="367450"/>
                  </a:lnTo>
                  <a:lnTo>
                    <a:pt x="384125" y="367450"/>
                  </a:lnTo>
                  <a:lnTo>
                    <a:pt x="384125" y="570650"/>
                  </a:lnTo>
                  <a:lnTo>
                    <a:pt x="790525" y="285325"/>
                  </a:lnTo>
                  <a:close/>
                </a:path>
              </a:pathLst>
            </a:custGeom>
            <a:solidFill>
              <a:srgbClr val="3A72B2"/>
            </a:solidFill>
          </p:spPr>
        </p:sp>
        <p:sp>
          <p:nvSpPr>
            <p:cNvPr name="TextBox 12" id="12"/>
            <p:cNvSpPr txBox="true"/>
            <p:nvPr/>
          </p:nvSpPr>
          <p:spPr>
            <a:xfrm>
              <a:off x="0" y="107950"/>
              <a:ext cx="688925" cy="259500"/>
            </a:xfrm>
            <a:prstGeom prst="rect">
              <a:avLst/>
            </a:prstGeom>
          </p:spPr>
          <p:txBody>
            <a:bodyPr anchor="ctr" rtlCol="false" tIns="50800" lIns="50800" bIns="50800" rIns="50800"/>
            <a:lstStyle/>
            <a:p>
              <a:pPr algn="ctr">
                <a:lnSpc>
                  <a:spcPts val="3520"/>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011194" y="4967308"/>
            <a:ext cx="927800" cy="669743"/>
            <a:chOff x="0" y="0"/>
            <a:chExt cx="790525" cy="570650"/>
          </a:xfrm>
        </p:grpSpPr>
        <p:sp>
          <p:nvSpPr>
            <p:cNvPr name="Freeform 4" id="4"/>
            <p:cNvSpPr/>
            <p:nvPr/>
          </p:nvSpPr>
          <p:spPr>
            <a:xfrm flipH="false" flipV="false" rot="0">
              <a:off x="0" y="0"/>
              <a:ext cx="790525" cy="570650"/>
            </a:xfrm>
            <a:custGeom>
              <a:avLst/>
              <a:gdLst/>
              <a:ahLst/>
              <a:cxnLst/>
              <a:rect r="r" b="b" t="t" l="l"/>
              <a:pathLst>
                <a:path h="570650" w="790525">
                  <a:moveTo>
                    <a:pt x="790525" y="285325"/>
                  </a:moveTo>
                  <a:lnTo>
                    <a:pt x="384125" y="0"/>
                  </a:lnTo>
                  <a:lnTo>
                    <a:pt x="384125" y="203200"/>
                  </a:lnTo>
                  <a:lnTo>
                    <a:pt x="0" y="203200"/>
                  </a:lnTo>
                  <a:lnTo>
                    <a:pt x="0" y="367450"/>
                  </a:lnTo>
                  <a:lnTo>
                    <a:pt x="384125" y="367450"/>
                  </a:lnTo>
                  <a:lnTo>
                    <a:pt x="384125" y="570650"/>
                  </a:lnTo>
                  <a:lnTo>
                    <a:pt x="790525" y="285325"/>
                  </a:lnTo>
                  <a:close/>
                </a:path>
              </a:pathLst>
            </a:custGeom>
            <a:solidFill>
              <a:srgbClr val="3A72B2"/>
            </a:solidFill>
          </p:spPr>
        </p:sp>
        <p:sp>
          <p:nvSpPr>
            <p:cNvPr name="TextBox 5" id="5"/>
            <p:cNvSpPr txBox="true"/>
            <p:nvPr/>
          </p:nvSpPr>
          <p:spPr>
            <a:xfrm>
              <a:off x="0" y="107950"/>
              <a:ext cx="688925" cy="259500"/>
            </a:xfrm>
            <a:prstGeom prst="rect">
              <a:avLst/>
            </a:prstGeom>
          </p:spPr>
          <p:txBody>
            <a:bodyPr anchor="ctr" rtlCol="false" tIns="50800" lIns="50800" bIns="50800" rIns="50800"/>
            <a:lstStyle/>
            <a:p>
              <a:pPr algn="ctr">
                <a:lnSpc>
                  <a:spcPts val="3520"/>
                </a:lnSpc>
              </a:pPr>
            </a:p>
          </p:txBody>
        </p:sp>
      </p:grpSp>
      <p:sp>
        <p:nvSpPr>
          <p:cNvPr name="Freeform 6" id="6"/>
          <p:cNvSpPr/>
          <p:nvPr/>
        </p:nvSpPr>
        <p:spPr>
          <a:xfrm flipH="false" flipV="false" rot="0">
            <a:off x="0" y="2308455"/>
            <a:ext cx="5649544" cy="5987449"/>
          </a:xfrm>
          <a:custGeom>
            <a:avLst/>
            <a:gdLst/>
            <a:ahLst/>
            <a:cxnLst/>
            <a:rect r="r" b="b" t="t" l="l"/>
            <a:pathLst>
              <a:path h="5987449" w="5649544">
                <a:moveTo>
                  <a:pt x="0" y="0"/>
                </a:moveTo>
                <a:lnTo>
                  <a:pt x="5649544" y="0"/>
                </a:lnTo>
                <a:lnTo>
                  <a:pt x="5649544" y="5987450"/>
                </a:lnTo>
                <a:lnTo>
                  <a:pt x="0" y="5987450"/>
                </a:lnTo>
                <a:lnTo>
                  <a:pt x="0" y="0"/>
                </a:lnTo>
                <a:close/>
              </a:path>
            </a:pathLst>
          </a:custGeom>
          <a:blipFill>
            <a:blip r:embed="rId4"/>
            <a:stretch>
              <a:fillRect l="-4678" t="0" r="-2697" b="0"/>
            </a:stretch>
          </a:blipFill>
        </p:spPr>
      </p:sp>
      <p:sp>
        <p:nvSpPr>
          <p:cNvPr name="Freeform 7" id="7"/>
          <p:cNvSpPr/>
          <p:nvPr/>
        </p:nvSpPr>
        <p:spPr>
          <a:xfrm flipH="false" flipV="false" rot="0">
            <a:off x="6151163" y="2349841"/>
            <a:ext cx="5355206" cy="5234934"/>
          </a:xfrm>
          <a:custGeom>
            <a:avLst/>
            <a:gdLst/>
            <a:ahLst/>
            <a:cxnLst/>
            <a:rect r="r" b="b" t="t" l="l"/>
            <a:pathLst>
              <a:path h="5234934" w="5355206">
                <a:moveTo>
                  <a:pt x="0" y="0"/>
                </a:moveTo>
                <a:lnTo>
                  <a:pt x="5355206" y="0"/>
                </a:lnTo>
                <a:lnTo>
                  <a:pt x="5355206" y="5234934"/>
                </a:lnTo>
                <a:lnTo>
                  <a:pt x="0" y="5234934"/>
                </a:lnTo>
                <a:lnTo>
                  <a:pt x="0" y="0"/>
                </a:lnTo>
                <a:close/>
              </a:path>
            </a:pathLst>
          </a:custGeom>
          <a:blipFill>
            <a:blip r:embed="rId5"/>
            <a:stretch>
              <a:fillRect l="-8288" t="0" r="-5328" b="0"/>
            </a:stretch>
          </a:blipFill>
        </p:spPr>
      </p:sp>
      <p:sp>
        <p:nvSpPr>
          <p:cNvPr name="Freeform 8" id="8"/>
          <p:cNvSpPr/>
          <p:nvPr/>
        </p:nvSpPr>
        <p:spPr>
          <a:xfrm flipH="false" flipV="false" rot="0">
            <a:off x="12938994" y="2407214"/>
            <a:ext cx="5342646" cy="5888691"/>
          </a:xfrm>
          <a:custGeom>
            <a:avLst/>
            <a:gdLst/>
            <a:ahLst/>
            <a:cxnLst/>
            <a:rect r="r" b="b" t="t" l="l"/>
            <a:pathLst>
              <a:path h="5888691" w="5342646">
                <a:moveTo>
                  <a:pt x="0" y="0"/>
                </a:moveTo>
                <a:lnTo>
                  <a:pt x="5342646" y="0"/>
                </a:lnTo>
                <a:lnTo>
                  <a:pt x="5342646" y="5888691"/>
                </a:lnTo>
                <a:lnTo>
                  <a:pt x="0" y="5888691"/>
                </a:lnTo>
                <a:lnTo>
                  <a:pt x="0" y="0"/>
                </a:lnTo>
                <a:close/>
              </a:path>
            </a:pathLst>
          </a:custGeom>
          <a:blipFill>
            <a:blip r:embed="rId6"/>
            <a:stretch>
              <a:fillRect l="-6808" t="0" r="-2365" b="0"/>
            </a:stretch>
          </a:blipFill>
        </p:spPr>
      </p:sp>
      <p:sp>
        <p:nvSpPr>
          <p:cNvPr name="TextBox 9" id="9"/>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OPERATIONS</a:t>
            </a:r>
          </a:p>
        </p:txBody>
      </p:sp>
      <p:grpSp>
        <p:nvGrpSpPr>
          <p:cNvPr name="Group 10" id="10"/>
          <p:cNvGrpSpPr/>
          <p:nvPr/>
        </p:nvGrpSpPr>
        <p:grpSpPr>
          <a:xfrm rot="0">
            <a:off x="5516080" y="4967308"/>
            <a:ext cx="927800" cy="669743"/>
            <a:chOff x="0" y="0"/>
            <a:chExt cx="790525" cy="570650"/>
          </a:xfrm>
        </p:grpSpPr>
        <p:sp>
          <p:nvSpPr>
            <p:cNvPr name="Freeform 11" id="11"/>
            <p:cNvSpPr/>
            <p:nvPr/>
          </p:nvSpPr>
          <p:spPr>
            <a:xfrm flipH="false" flipV="false" rot="0">
              <a:off x="0" y="0"/>
              <a:ext cx="790525" cy="570650"/>
            </a:xfrm>
            <a:custGeom>
              <a:avLst/>
              <a:gdLst/>
              <a:ahLst/>
              <a:cxnLst/>
              <a:rect r="r" b="b" t="t" l="l"/>
              <a:pathLst>
                <a:path h="570650" w="790525">
                  <a:moveTo>
                    <a:pt x="790525" y="285325"/>
                  </a:moveTo>
                  <a:lnTo>
                    <a:pt x="384125" y="0"/>
                  </a:lnTo>
                  <a:lnTo>
                    <a:pt x="384125" y="203200"/>
                  </a:lnTo>
                  <a:lnTo>
                    <a:pt x="0" y="203200"/>
                  </a:lnTo>
                  <a:lnTo>
                    <a:pt x="0" y="367450"/>
                  </a:lnTo>
                  <a:lnTo>
                    <a:pt x="384125" y="367450"/>
                  </a:lnTo>
                  <a:lnTo>
                    <a:pt x="384125" y="570650"/>
                  </a:lnTo>
                  <a:lnTo>
                    <a:pt x="790525" y="285325"/>
                  </a:lnTo>
                  <a:close/>
                </a:path>
              </a:pathLst>
            </a:custGeom>
            <a:solidFill>
              <a:srgbClr val="3A72B2"/>
            </a:solidFill>
          </p:spPr>
        </p:sp>
        <p:sp>
          <p:nvSpPr>
            <p:cNvPr name="TextBox 12" id="12"/>
            <p:cNvSpPr txBox="true"/>
            <p:nvPr/>
          </p:nvSpPr>
          <p:spPr>
            <a:xfrm>
              <a:off x="0" y="107950"/>
              <a:ext cx="688925" cy="259500"/>
            </a:xfrm>
            <a:prstGeom prst="rect">
              <a:avLst/>
            </a:prstGeom>
          </p:spPr>
          <p:txBody>
            <a:bodyPr anchor="ctr" rtlCol="false" tIns="50800" lIns="50800" bIns="50800" rIns="50800"/>
            <a:lstStyle/>
            <a:p>
              <a:pPr algn="ctr">
                <a:lnSpc>
                  <a:spcPts val="3520"/>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0611" y="1988575"/>
            <a:ext cx="16168689" cy="7642993"/>
          </a:xfrm>
          <a:custGeom>
            <a:avLst/>
            <a:gdLst/>
            <a:ahLst/>
            <a:cxnLst/>
            <a:rect r="r" b="b" t="t" l="l"/>
            <a:pathLst>
              <a:path h="7642993" w="16168689">
                <a:moveTo>
                  <a:pt x="0" y="0"/>
                </a:moveTo>
                <a:lnTo>
                  <a:pt x="16168689" y="0"/>
                </a:lnTo>
                <a:lnTo>
                  <a:pt x="16168689" y="7642992"/>
                </a:lnTo>
                <a:lnTo>
                  <a:pt x="0" y="7642992"/>
                </a:lnTo>
                <a:lnTo>
                  <a:pt x="0" y="0"/>
                </a:lnTo>
                <a:close/>
              </a:path>
            </a:pathLst>
          </a:custGeom>
          <a:blipFill>
            <a:blip r:embed="rId4"/>
            <a:stretch>
              <a:fillRect l="0" t="-4066" r="0" b="-4066"/>
            </a:stretch>
          </a:blipFill>
        </p:spPr>
      </p:sp>
      <p:sp>
        <p:nvSpPr>
          <p:cNvPr name="TextBox 4" id="4"/>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OPERATIONS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000248" y="2057400"/>
            <a:ext cx="15127588" cy="8112980"/>
          </a:xfrm>
          <a:custGeom>
            <a:avLst/>
            <a:gdLst/>
            <a:ahLst/>
            <a:cxnLst/>
            <a:rect r="r" b="b" t="t" l="l"/>
            <a:pathLst>
              <a:path h="8112980" w="15127588">
                <a:moveTo>
                  <a:pt x="0" y="0"/>
                </a:moveTo>
                <a:lnTo>
                  <a:pt x="15127588" y="0"/>
                </a:lnTo>
                <a:lnTo>
                  <a:pt x="15127588" y="8112980"/>
                </a:lnTo>
                <a:lnTo>
                  <a:pt x="0" y="8112980"/>
                </a:lnTo>
                <a:lnTo>
                  <a:pt x="0" y="0"/>
                </a:lnTo>
                <a:close/>
              </a:path>
            </a:pathLst>
          </a:custGeom>
          <a:blipFill>
            <a:blip r:embed="rId4"/>
            <a:stretch>
              <a:fillRect l="0" t="0" r="0" b="0"/>
            </a:stretch>
          </a:blipFill>
        </p:spPr>
      </p:sp>
      <p:sp>
        <p:nvSpPr>
          <p:cNvPr name="Freeform 4" id="4"/>
          <p:cNvSpPr/>
          <p:nvPr/>
        </p:nvSpPr>
        <p:spPr>
          <a:xfrm flipH="false" flipV="false" rot="0">
            <a:off x="12777815" y="139090"/>
            <a:ext cx="5510185" cy="4114800"/>
          </a:xfrm>
          <a:custGeom>
            <a:avLst/>
            <a:gdLst/>
            <a:ahLst/>
            <a:cxnLst/>
            <a:rect r="r" b="b" t="t" l="l"/>
            <a:pathLst>
              <a:path h="4114800" w="5510185">
                <a:moveTo>
                  <a:pt x="0" y="0"/>
                </a:moveTo>
                <a:lnTo>
                  <a:pt x="5510185" y="0"/>
                </a:lnTo>
                <a:lnTo>
                  <a:pt x="551018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OPERATIONS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15393" y="1797217"/>
            <a:ext cx="15857215" cy="8153145"/>
          </a:xfrm>
          <a:custGeom>
            <a:avLst/>
            <a:gdLst/>
            <a:ahLst/>
            <a:cxnLst/>
            <a:rect r="r" b="b" t="t" l="l"/>
            <a:pathLst>
              <a:path h="8153145" w="15857215">
                <a:moveTo>
                  <a:pt x="0" y="0"/>
                </a:moveTo>
                <a:lnTo>
                  <a:pt x="15857214" y="0"/>
                </a:lnTo>
                <a:lnTo>
                  <a:pt x="15857214" y="8153145"/>
                </a:lnTo>
                <a:lnTo>
                  <a:pt x="0" y="8153145"/>
                </a:lnTo>
                <a:lnTo>
                  <a:pt x="0" y="0"/>
                </a:lnTo>
                <a:close/>
              </a:path>
            </a:pathLst>
          </a:custGeom>
          <a:blipFill>
            <a:blip r:embed="rId4"/>
            <a:stretch>
              <a:fillRect l="-2831" t="0" r="0" b="0"/>
            </a:stretch>
          </a:blipFill>
        </p:spPr>
      </p:sp>
      <p:sp>
        <p:nvSpPr>
          <p:cNvPr name="TextBox 4" id="4"/>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OPERATIONS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25" y="102870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283093" y="833251"/>
            <a:ext cx="717271" cy="717271"/>
          </a:xfrm>
          <a:custGeom>
            <a:avLst/>
            <a:gdLst/>
            <a:ahLst/>
            <a:cxnLst/>
            <a:rect r="r" b="b" t="t" l="l"/>
            <a:pathLst>
              <a:path h="717271" w="717271">
                <a:moveTo>
                  <a:pt x="0" y="0"/>
                </a:moveTo>
                <a:lnTo>
                  <a:pt x="717271" y="0"/>
                </a:lnTo>
                <a:lnTo>
                  <a:pt x="717271" y="717271"/>
                </a:lnTo>
                <a:lnTo>
                  <a:pt x="0" y="7172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1028700" y="4142570"/>
            <a:ext cx="2771870" cy="2313784"/>
          </a:xfrm>
          <a:custGeom>
            <a:avLst/>
            <a:gdLst/>
            <a:ahLst/>
            <a:cxnLst/>
            <a:rect r="r" b="b" t="t" l="l"/>
            <a:pathLst>
              <a:path h="2313784" w="2771870">
                <a:moveTo>
                  <a:pt x="0" y="0"/>
                </a:moveTo>
                <a:lnTo>
                  <a:pt x="2771870" y="0"/>
                </a:lnTo>
                <a:lnTo>
                  <a:pt x="2771870" y="2313784"/>
                </a:lnTo>
                <a:lnTo>
                  <a:pt x="0" y="2313784"/>
                </a:lnTo>
                <a:lnTo>
                  <a:pt x="0" y="0"/>
                </a:lnTo>
                <a:close/>
              </a:path>
            </a:pathLst>
          </a:custGeom>
          <a:blipFill>
            <a:blip r:embed="rId7"/>
            <a:stretch>
              <a:fillRect l="-5372" t="0" r="-5372" b="0"/>
            </a:stretch>
          </a:blipFill>
        </p:spPr>
      </p:sp>
      <p:sp>
        <p:nvSpPr>
          <p:cNvPr name="Freeform 5" id="5"/>
          <p:cNvSpPr/>
          <p:nvPr/>
        </p:nvSpPr>
        <p:spPr>
          <a:xfrm flipH="false" flipV="false" rot="0">
            <a:off x="9257626" y="807784"/>
            <a:ext cx="768206" cy="768206"/>
          </a:xfrm>
          <a:custGeom>
            <a:avLst/>
            <a:gdLst/>
            <a:ahLst/>
            <a:cxnLst/>
            <a:rect r="r" b="b" t="t" l="l"/>
            <a:pathLst>
              <a:path h="768206" w="768206">
                <a:moveTo>
                  <a:pt x="0" y="0"/>
                </a:moveTo>
                <a:lnTo>
                  <a:pt x="768205" y="0"/>
                </a:lnTo>
                <a:lnTo>
                  <a:pt x="768205" y="768205"/>
                </a:lnTo>
                <a:lnTo>
                  <a:pt x="0" y="7682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109905" y="6044226"/>
            <a:ext cx="2982607" cy="2082744"/>
          </a:xfrm>
          <a:custGeom>
            <a:avLst/>
            <a:gdLst/>
            <a:ahLst/>
            <a:cxnLst/>
            <a:rect r="r" b="b" t="t" l="l"/>
            <a:pathLst>
              <a:path h="2082744" w="2982607">
                <a:moveTo>
                  <a:pt x="0" y="0"/>
                </a:moveTo>
                <a:lnTo>
                  <a:pt x="2982606" y="0"/>
                </a:lnTo>
                <a:lnTo>
                  <a:pt x="2982606" y="2082745"/>
                </a:lnTo>
                <a:lnTo>
                  <a:pt x="0" y="2082745"/>
                </a:lnTo>
                <a:lnTo>
                  <a:pt x="0" y="0"/>
                </a:lnTo>
                <a:close/>
              </a:path>
            </a:pathLst>
          </a:custGeom>
          <a:blipFill>
            <a:blip r:embed="rId10"/>
            <a:stretch>
              <a:fillRect l="0" t="0" r="-4810" b="0"/>
            </a:stretch>
          </a:blipFill>
        </p:spPr>
      </p:sp>
      <p:sp>
        <p:nvSpPr>
          <p:cNvPr name="Freeform 7" id="7"/>
          <p:cNvSpPr/>
          <p:nvPr/>
        </p:nvSpPr>
        <p:spPr>
          <a:xfrm flipH="false" flipV="false" rot="0">
            <a:off x="3899168" y="4142570"/>
            <a:ext cx="3193343" cy="1443589"/>
          </a:xfrm>
          <a:custGeom>
            <a:avLst/>
            <a:gdLst/>
            <a:ahLst/>
            <a:cxnLst/>
            <a:rect r="r" b="b" t="t" l="l"/>
            <a:pathLst>
              <a:path h="1443589" w="3193343">
                <a:moveTo>
                  <a:pt x="0" y="0"/>
                </a:moveTo>
                <a:lnTo>
                  <a:pt x="3193343" y="0"/>
                </a:lnTo>
                <a:lnTo>
                  <a:pt x="3193343" y="1443589"/>
                </a:lnTo>
                <a:lnTo>
                  <a:pt x="0" y="1443589"/>
                </a:lnTo>
                <a:lnTo>
                  <a:pt x="0" y="0"/>
                </a:lnTo>
                <a:close/>
              </a:path>
            </a:pathLst>
          </a:custGeom>
          <a:blipFill>
            <a:blip r:embed="rId11"/>
            <a:stretch>
              <a:fillRect l="0" t="0" r="-17038" b="0"/>
            </a:stretch>
          </a:blipFill>
        </p:spPr>
      </p:sp>
      <p:sp>
        <p:nvSpPr>
          <p:cNvPr name="Freeform 8" id="8"/>
          <p:cNvSpPr/>
          <p:nvPr/>
        </p:nvSpPr>
        <p:spPr>
          <a:xfrm flipH="false" flipV="false" rot="0">
            <a:off x="1008225" y="6687502"/>
            <a:ext cx="2982607" cy="1987162"/>
          </a:xfrm>
          <a:custGeom>
            <a:avLst/>
            <a:gdLst/>
            <a:ahLst/>
            <a:cxnLst/>
            <a:rect r="r" b="b" t="t" l="l"/>
            <a:pathLst>
              <a:path h="1987162" w="2982607">
                <a:moveTo>
                  <a:pt x="0" y="0"/>
                </a:moveTo>
                <a:lnTo>
                  <a:pt x="2982607" y="0"/>
                </a:lnTo>
                <a:lnTo>
                  <a:pt x="2982607" y="1987161"/>
                </a:lnTo>
                <a:lnTo>
                  <a:pt x="0" y="1987161"/>
                </a:lnTo>
                <a:lnTo>
                  <a:pt x="0" y="0"/>
                </a:lnTo>
                <a:close/>
              </a:path>
            </a:pathLst>
          </a:custGeom>
          <a:blipFill>
            <a:blip r:embed="rId12"/>
            <a:stretch>
              <a:fillRect l="0" t="0" r="0" b="0"/>
            </a:stretch>
          </a:blipFill>
        </p:spPr>
      </p:sp>
      <p:sp>
        <p:nvSpPr>
          <p:cNvPr name="TextBox 9" id="9"/>
          <p:cNvSpPr txBox="true"/>
          <p:nvPr/>
        </p:nvSpPr>
        <p:spPr>
          <a:xfrm rot="0">
            <a:off x="6993913" y="2288506"/>
            <a:ext cx="11803510" cy="7405502"/>
          </a:xfrm>
          <a:prstGeom prst="rect">
            <a:avLst/>
          </a:prstGeom>
        </p:spPr>
        <p:txBody>
          <a:bodyPr anchor="t" rtlCol="false" tIns="0" lIns="0" bIns="0" rIns="0">
            <a:spAutoFit/>
          </a:bodyPr>
          <a:lstStyle/>
          <a:p>
            <a:pPr algn="l" marL="424506" indent="-212253" lvl="1">
              <a:lnSpc>
                <a:spcPts val="3145"/>
              </a:lnSpc>
              <a:buFont typeface="Arial"/>
              <a:buChar char="•"/>
            </a:pPr>
            <a:r>
              <a:rPr lang="en-US" b="true" sz="1966" spc="39">
                <a:solidFill>
                  <a:srgbClr val="000000"/>
                </a:solidFill>
                <a:latin typeface="Roboto Bold"/>
                <a:ea typeface="Roboto Bold"/>
                <a:cs typeface="Roboto Bold"/>
                <a:sym typeface="Roboto Bold"/>
              </a:rPr>
              <a:t>Behavioral Goals:</a:t>
            </a:r>
            <a:r>
              <a:rPr lang="en-US" sz="1966" spc="39">
                <a:solidFill>
                  <a:srgbClr val="000000"/>
                </a:solidFill>
                <a:latin typeface="Roboto"/>
                <a:ea typeface="Roboto"/>
                <a:cs typeface="Roboto"/>
                <a:sym typeface="Roboto"/>
              </a:rPr>
              <a:t> Reduce mental load, improve planning efficiency, and align purchases with health, budget, and lifestyle needs.</a:t>
            </a:r>
          </a:p>
          <a:p>
            <a:pPr algn="l" marL="424506" indent="-212253" lvl="1">
              <a:lnSpc>
                <a:spcPts val="3145"/>
              </a:lnSpc>
              <a:buFont typeface="Arial"/>
              <a:buChar char="•"/>
            </a:pPr>
            <a:r>
              <a:rPr lang="en-US" b="true" sz="1966" spc="39">
                <a:solidFill>
                  <a:srgbClr val="000000"/>
                </a:solidFill>
                <a:latin typeface="Roboto Bold"/>
                <a:ea typeface="Roboto Bold"/>
                <a:cs typeface="Roboto Bold"/>
                <a:sym typeface="Roboto Bold"/>
              </a:rPr>
              <a:t>Activities:</a:t>
            </a:r>
          </a:p>
          <a:p>
            <a:pPr algn="l" marL="849012" indent="-283004" lvl="2">
              <a:lnSpc>
                <a:spcPts val="3145"/>
              </a:lnSpc>
              <a:buFont typeface="Arial"/>
              <a:buChar char="⚬"/>
            </a:pPr>
            <a:r>
              <a:rPr lang="en-US" b="true" sz="1966" spc="39">
                <a:solidFill>
                  <a:srgbClr val="3A72B2"/>
                </a:solidFill>
                <a:latin typeface="Roboto Bold"/>
                <a:ea typeface="Roboto Bold"/>
                <a:cs typeface="Roboto Bold"/>
                <a:sym typeface="Roboto Bold"/>
              </a:rPr>
              <a:t>Meal Planning</a:t>
            </a:r>
            <a:r>
              <a:rPr lang="en-US" b="true" sz="1966" spc="39">
                <a:solidFill>
                  <a:srgbClr val="000000"/>
                </a:solidFill>
                <a:latin typeface="Roboto Bold"/>
                <a:ea typeface="Roboto Bold"/>
                <a:cs typeface="Roboto Bold"/>
                <a:sym typeface="Roboto Bold"/>
              </a:rPr>
              <a:t>:</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Selecting recipes based on dietary preferences and restrictions.</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Planning meals for a specific timeframe (e.g., week or month).</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Adjusting recipes for portion sizes or ingredient availability.</a:t>
            </a:r>
          </a:p>
          <a:p>
            <a:pPr algn="l" marL="849012" indent="-283004" lvl="2">
              <a:lnSpc>
                <a:spcPts val="3145"/>
              </a:lnSpc>
              <a:buFont typeface="Arial"/>
              <a:buChar char="⚬"/>
            </a:pPr>
            <a:r>
              <a:rPr lang="en-US" b="true" sz="1966" spc="39">
                <a:solidFill>
                  <a:srgbClr val="3A72B2"/>
                </a:solidFill>
                <a:latin typeface="Roboto Bold"/>
                <a:ea typeface="Roboto Bold"/>
                <a:cs typeface="Roboto Bold"/>
                <a:sym typeface="Roboto Bold"/>
              </a:rPr>
              <a:t>List Creation:</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Generating shopping lists manually or using automation tools.</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Adding frequently purchased items or recurring staples.</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Categorizing items (e.g., by store aisle, priority, or meal).</a:t>
            </a:r>
          </a:p>
          <a:p>
            <a:pPr algn="l" marL="849012" indent="-283004" lvl="2">
              <a:lnSpc>
                <a:spcPts val="3145"/>
              </a:lnSpc>
              <a:buFont typeface="Arial"/>
              <a:buChar char="⚬"/>
            </a:pPr>
            <a:r>
              <a:rPr lang="en-US" b="true" sz="1966" spc="39">
                <a:solidFill>
                  <a:srgbClr val="3A72B2"/>
                </a:solidFill>
                <a:latin typeface="Roboto Bold"/>
                <a:ea typeface="Roboto Bold"/>
                <a:cs typeface="Roboto Bold"/>
                <a:sym typeface="Roboto Bold"/>
              </a:rPr>
              <a:t>Budgeting:</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Setting a spending limit for the trip or timeframe.</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Reviewing price comparisons across stores or brands.</a:t>
            </a:r>
          </a:p>
          <a:p>
            <a:pPr algn="l" marL="849012" indent="-283004" lvl="2">
              <a:lnSpc>
                <a:spcPts val="3145"/>
              </a:lnSpc>
              <a:buFont typeface="Arial"/>
              <a:buChar char="⚬"/>
            </a:pPr>
            <a:r>
              <a:rPr lang="en-US" b="true" sz="1966" spc="39">
                <a:solidFill>
                  <a:srgbClr val="3A72B2"/>
                </a:solidFill>
                <a:latin typeface="Roboto Bold"/>
                <a:ea typeface="Roboto Bold"/>
                <a:cs typeface="Roboto Bold"/>
                <a:sym typeface="Roboto Bold"/>
              </a:rPr>
              <a:t>Research &amp; Discovery</a:t>
            </a:r>
            <a:r>
              <a:rPr lang="en-US" sz="1966" spc="39">
                <a:solidFill>
                  <a:srgbClr val="000000"/>
                </a:solidFill>
                <a:latin typeface="Roboto"/>
                <a:ea typeface="Roboto"/>
                <a:cs typeface="Roboto"/>
                <a:sym typeface="Roboto"/>
              </a:rPr>
              <a:t>:</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Searching for sales, discounts, and promotions.</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Filtering products for dietary compatibility (e.g., gluten-free, vegan).</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Discovering new products or recipes.</a:t>
            </a:r>
          </a:p>
          <a:p>
            <a:pPr algn="l">
              <a:lnSpc>
                <a:spcPts val="3145"/>
              </a:lnSpc>
            </a:pPr>
          </a:p>
        </p:txBody>
      </p:sp>
      <p:sp>
        <p:nvSpPr>
          <p:cNvPr name="TextBox 10" id="10"/>
          <p:cNvSpPr txBox="true"/>
          <p:nvPr/>
        </p:nvSpPr>
        <p:spPr>
          <a:xfrm rot="0">
            <a:off x="10221909" y="933450"/>
            <a:ext cx="6900858" cy="421623"/>
          </a:xfrm>
          <a:prstGeom prst="rect">
            <a:avLst/>
          </a:prstGeom>
        </p:spPr>
        <p:txBody>
          <a:bodyPr anchor="t" rtlCol="false" tIns="0" lIns="0" bIns="0" rIns="0">
            <a:spAutoFit/>
          </a:bodyPr>
          <a:lstStyle/>
          <a:p>
            <a:pPr algn="l">
              <a:lnSpc>
                <a:spcPts val="3520"/>
              </a:lnSpc>
            </a:pPr>
            <a:r>
              <a:rPr lang="en-US" b="true" sz="2200" spc="44">
                <a:solidFill>
                  <a:srgbClr val="000000"/>
                </a:solidFill>
                <a:latin typeface="Roboto Bold"/>
                <a:ea typeface="Roboto Bold"/>
                <a:cs typeface="Roboto Bold"/>
                <a:sym typeface="Roboto Bold"/>
              </a:rPr>
              <a:t>PRE-SHOPPING: PLANNING &amp; PREPARATION</a:t>
            </a:r>
          </a:p>
        </p:txBody>
      </p:sp>
      <p:sp>
        <p:nvSpPr>
          <p:cNvPr name="TextBox 11" id="11"/>
          <p:cNvSpPr txBox="true"/>
          <p:nvPr/>
        </p:nvSpPr>
        <p:spPr>
          <a:xfrm rot="0">
            <a:off x="1289390" y="136079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
        <p:nvSpPr>
          <p:cNvPr name="TextBox 12" id="12"/>
          <p:cNvSpPr txBox="true"/>
          <p:nvPr/>
        </p:nvSpPr>
        <p:spPr>
          <a:xfrm rot="0">
            <a:off x="938814" y="2787529"/>
            <a:ext cx="6930606" cy="1904902"/>
          </a:xfrm>
          <a:prstGeom prst="rect">
            <a:avLst/>
          </a:prstGeom>
        </p:spPr>
        <p:txBody>
          <a:bodyPr anchor="t" rtlCol="false" tIns="0" lIns="0" bIns="0" rIns="0">
            <a:spAutoFit/>
          </a:bodyPr>
          <a:lstStyle/>
          <a:p>
            <a:pPr algn="l">
              <a:lnSpc>
                <a:spcPts val="4305"/>
              </a:lnSpc>
            </a:pPr>
            <a:r>
              <a:rPr lang="en-US" sz="4100" b="true">
                <a:solidFill>
                  <a:srgbClr val="000000"/>
                </a:solidFill>
                <a:latin typeface="Roboto Bold"/>
                <a:ea typeface="Roboto Bold"/>
                <a:cs typeface="Roboto Bold"/>
                <a:sym typeface="Roboto Bold"/>
              </a:rPr>
              <a:t>Phases of the grocery shopping journey:</a:t>
            </a:r>
          </a:p>
          <a:p>
            <a:pPr algn="l">
              <a:lnSpc>
                <a:spcPts val="6195"/>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882" y="1680556"/>
            <a:ext cx="15779418" cy="8255957"/>
          </a:xfrm>
          <a:custGeom>
            <a:avLst/>
            <a:gdLst/>
            <a:ahLst/>
            <a:cxnLst/>
            <a:rect r="r" b="b" t="t" l="l"/>
            <a:pathLst>
              <a:path h="8255957" w="15779418">
                <a:moveTo>
                  <a:pt x="0" y="0"/>
                </a:moveTo>
                <a:lnTo>
                  <a:pt x="15779418" y="0"/>
                </a:lnTo>
                <a:lnTo>
                  <a:pt x="15779418" y="8255957"/>
                </a:lnTo>
                <a:lnTo>
                  <a:pt x="0" y="8255957"/>
                </a:lnTo>
                <a:lnTo>
                  <a:pt x="0" y="0"/>
                </a:lnTo>
                <a:close/>
              </a:path>
            </a:pathLst>
          </a:custGeom>
          <a:blipFill>
            <a:blip r:embed="rId4"/>
            <a:stretch>
              <a:fillRect l="0" t="0" r="0" b="-7748"/>
            </a:stretch>
          </a:blipFill>
        </p:spPr>
      </p:sp>
      <p:sp>
        <p:nvSpPr>
          <p:cNvPr name="TextBox 4" id="4"/>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OPERATIONS</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9882" y="1680556"/>
            <a:ext cx="15779418" cy="8255957"/>
          </a:xfrm>
          <a:custGeom>
            <a:avLst/>
            <a:gdLst/>
            <a:ahLst/>
            <a:cxnLst/>
            <a:rect r="r" b="b" t="t" l="l"/>
            <a:pathLst>
              <a:path h="8255957" w="15779418">
                <a:moveTo>
                  <a:pt x="0" y="0"/>
                </a:moveTo>
                <a:lnTo>
                  <a:pt x="15779418" y="0"/>
                </a:lnTo>
                <a:lnTo>
                  <a:pt x="15779418" y="8255957"/>
                </a:lnTo>
                <a:lnTo>
                  <a:pt x="0" y="8255957"/>
                </a:lnTo>
                <a:lnTo>
                  <a:pt x="0" y="0"/>
                </a:lnTo>
                <a:close/>
              </a:path>
            </a:pathLst>
          </a:custGeom>
          <a:blipFill>
            <a:blip r:embed="rId4"/>
            <a:stretch>
              <a:fillRect l="0" t="0" r="0" b="-7748"/>
            </a:stretch>
          </a:blipFill>
        </p:spPr>
      </p:sp>
      <p:sp>
        <p:nvSpPr>
          <p:cNvPr name="TextBox 4" id="4"/>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OPERATIONS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16392" y="13909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27752" y="1640725"/>
            <a:ext cx="15510251" cy="8415846"/>
          </a:xfrm>
          <a:custGeom>
            <a:avLst/>
            <a:gdLst/>
            <a:ahLst/>
            <a:cxnLst/>
            <a:rect r="r" b="b" t="t" l="l"/>
            <a:pathLst>
              <a:path h="8415846" w="15510251">
                <a:moveTo>
                  <a:pt x="0" y="0"/>
                </a:moveTo>
                <a:lnTo>
                  <a:pt x="15510251" y="0"/>
                </a:lnTo>
                <a:lnTo>
                  <a:pt x="15510251" y="8415846"/>
                </a:lnTo>
                <a:lnTo>
                  <a:pt x="0" y="8415846"/>
                </a:lnTo>
                <a:lnTo>
                  <a:pt x="0" y="0"/>
                </a:lnTo>
                <a:close/>
              </a:path>
            </a:pathLst>
          </a:custGeom>
          <a:blipFill>
            <a:blip r:embed="rId4"/>
            <a:stretch>
              <a:fillRect l="0" t="0" r="0" b="-3898"/>
            </a:stretch>
          </a:blipFill>
        </p:spPr>
      </p:sp>
      <p:sp>
        <p:nvSpPr>
          <p:cNvPr name="TextBox 4" id="4"/>
          <p:cNvSpPr txBox="true"/>
          <p:nvPr/>
        </p:nvSpPr>
        <p:spPr>
          <a:xfrm rot="0">
            <a:off x="497557" y="47118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OPERATIONS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0" y="0"/>
            <a:ext cx="8595698" cy="7469634"/>
            <a:chOff x="0" y="0"/>
            <a:chExt cx="3135734" cy="2724943"/>
          </a:xfrm>
        </p:grpSpPr>
        <p:sp>
          <p:nvSpPr>
            <p:cNvPr name="Freeform 4" id="4"/>
            <p:cNvSpPr/>
            <p:nvPr/>
          </p:nvSpPr>
          <p:spPr>
            <a:xfrm flipH="false" flipV="false" rot="0">
              <a:off x="0" y="0"/>
              <a:ext cx="3135734" cy="2724943"/>
            </a:xfrm>
            <a:custGeom>
              <a:avLst/>
              <a:gdLst/>
              <a:ahLst/>
              <a:cxnLst/>
              <a:rect r="r" b="b" t="t" l="l"/>
              <a:pathLst>
                <a:path h="2724943" w="3135734">
                  <a:moveTo>
                    <a:pt x="0" y="0"/>
                  </a:moveTo>
                  <a:lnTo>
                    <a:pt x="3135734" y="0"/>
                  </a:lnTo>
                  <a:lnTo>
                    <a:pt x="3135734" y="2724943"/>
                  </a:lnTo>
                  <a:lnTo>
                    <a:pt x="0" y="2724943"/>
                  </a:lnTo>
                  <a:close/>
                </a:path>
              </a:pathLst>
            </a:custGeom>
            <a:solidFill>
              <a:srgbClr val="121723"/>
            </a:solidFill>
          </p:spPr>
        </p:sp>
      </p:grpSp>
      <p:sp>
        <p:nvSpPr>
          <p:cNvPr name="Freeform 5" id="5"/>
          <p:cNvSpPr/>
          <p:nvPr/>
        </p:nvSpPr>
        <p:spPr>
          <a:xfrm flipH="false" flipV="false" rot="0">
            <a:off x="0" y="0"/>
            <a:ext cx="8595698" cy="7469634"/>
          </a:xfrm>
          <a:custGeom>
            <a:avLst/>
            <a:gdLst/>
            <a:ahLst/>
            <a:cxnLst/>
            <a:rect r="r" b="b" t="t" l="l"/>
            <a:pathLst>
              <a:path h="7469634" w="8595698">
                <a:moveTo>
                  <a:pt x="0" y="0"/>
                </a:moveTo>
                <a:lnTo>
                  <a:pt x="8595698" y="0"/>
                </a:lnTo>
                <a:lnTo>
                  <a:pt x="8595698" y="7469634"/>
                </a:lnTo>
                <a:lnTo>
                  <a:pt x="0" y="7469634"/>
                </a:lnTo>
                <a:lnTo>
                  <a:pt x="0" y="0"/>
                </a:lnTo>
                <a:close/>
              </a:path>
            </a:pathLst>
          </a:custGeom>
          <a:blipFill>
            <a:blip r:embed="rId3">
              <a:alphaModFix amt="54000"/>
            </a:blip>
            <a:stretch>
              <a:fillRect l="0" t="-43421" r="-1974" b="-29146"/>
            </a:stretch>
          </a:blipFill>
        </p:spPr>
      </p:sp>
      <p:sp>
        <p:nvSpPr>
          <p:cNvPr name="Freeform 6" id="6"/>
          <p:cNvSpPr/>
          <p:nvPr/>
        </p:nvSpPr>
        <p:spPr>
          <a:xfrm flipH="false" flipV="false" rot="5400000">
            <a:off x="1028700" y="8338222"/>
            <a:ext cx="764539" cy="764539"/>
          </a:xfrm>
          <a:custGeom>
            <a:avLst/>
            <a:gdLst/>
            <a:ahLst/>
            <a:cxnLst/>
            <a:rect r="r" b="b" t="t" l="l"/>
            <a:pathLst>
              <a:path h="764539" w="764539">
                <a:moveTo>
                  <a:pt x="0" y="0"/>
                </a:moveTo>
                <a:lnTo>
                  <a:pt x="764539" y="0"/>
                </a:lnTo>
                <a:lnTo>
                  <a:pt x="764539" y="764540"/>
                </a:lnTo>
                <a:lnTo>
                  <a:pt x="0" y="764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5399999">
            <a:off x="5599765" y="8696680"/>
            <a:ext cx="1094666" cy="0"/>
          </a:xfrm>
          <a:prstGeom prst="line">
            <a:avLst/>
          </a:prstGeom>
          <a:ln cap="flat" w="28575">
            <a:solidFill>
              <a:srgbClr val="FFFFFF"/>
            </a:solidFill>
            <a:prstDash val="solid"/>
            <a:headEnd type="none" len="sm" w="sm"/>
            <a:tailEnd type="none" len="sm" w="sm"/>
          </a:ln>
        </p:spPr>
      </p:sp>
      <p:grpSp>
        <p:nvGrpSpPr>
          <p:cNvPr name="Group 8" id="8"/>
          <p:cNvGrpSpPr/>
          <p:nvPr/>
        </p:nvGrpSpPr>
        <p:grpSpPr>
          <a:xfrm rot="0">
            <a:off x="17870240" y="0"/>
            <a:ext cx="417760" cy="2111559"/>
            <a:chOff x="0" y="0"/>
            <a:chExt cx="152400" cy="770303"/>
          </a:xfrm>
        </p:grpSpPr>
        <p:sp>
          <p:nvSpPr>
            <p:cNvPr name="Freeform 9" id="9"/>
            <p:cNvSpPr/>
            <p:nvPr/>
          </p:nvSpPr>
          <p:spPr>
            <a:xfrm flipH="false" flipV="false" rot="0">
              <a:off x="0" y="0"/>
              <a:ext cx="152400" cy="770303"/>
            </a:xfrm>
            <a:custGeom>
              <a:avLst/>
              <a:gdLst/>
              <a:ahLst/>
              <a:cxnLst/>
              <a:rect r="r" b="b" t="t" l="l"/>
              <a:pathLst>
                <a:path h="770303" w="152400">
                  <a:moveTo>
                    <a:pt x="0" y="0"/>
                  </a:moveTo>
                  <a:lnTo>
                    <a:pt x="152400" y="0"/>
                  </a:lnTo>
                  <a:lnTo>
                    <a:pt x="152400" y="770303"/>
                  </a:lnTo>
                  <a:lnTo>
                    <a:pt x="0" y="770303"/>
                  </a:lnTo>
                  <a:close/>
                </a:path>
              </a:pathLst>
            </a:custGeom>
            <a:solidFill>
              <a:srgbClr val="79AEEA"/>
            </a:solidFill>
          </p:spPr>
        </p:sp>
      </p:grpSp>
      <p:grpSp>
        <p:nvGrpSpPr>
          <p:cNvPr name="Group 10" id="10"/>
          <p:cNvGrpSpPr/>
          <p:nvPr/>
        </p:nvGrpSpPr>
        <p:grpSpPr>
          <a:xfrm rot="0">
            <a:off x="7659465" y="5792704"/>
            <a:ext cx="6332995" cy="1067124"/>
            <a:chOff x="0" y="0"/>
            <a:chExt cx="2310294" cy="389290"/>
          </a:xfrm>
        </p:grpSpPr>
        <p:sp>
          <p:nvSpPr>
            <p:cNvPr name="Freeform 11" id="11"/>
            <p:cNvSpPr/>
            <p:nvPr/>
          </p:nvSpPr>
          <p:spPr>
            <a:xfrm flipH="false" flipV="false" rot="0">
              <a:off x="0" y="0"/>
              <a:ext cx="2310294" cy="389290"/>
            </a:xfrm>
            <a:custGeom>
              <a:avLst/>
              <a:gdLst/>
              <a:ahLst/>
              <a:cxnLst/>
              <a:rect r="r" b="b" t="t" l="l"/>
              <a:pathLst>
                <a:path h="389290" w="2310294">
                  <a:moveTo>
                    <a:pt x="0" y="0"/>
                  </a:moveTo>
                  <a:lnTo>
                    <a:pt x="2310294" y="0"/>
                  </a:lnTo>
                  <a:lnTo>
                    <a:pt x="2310294" y="389290"/>
                  </a:lnTo>
                  <a:lnTo>
                    <a:pt x="0" y="389290"/>
                  </a:lnTo>
                  <a:close/>
                </a:path>
              </a:pathLst>
            </a:custGeom>
            <a:solidFill>
              <a:srgbClr val="79AEEA"/>
            </a:solidFill>
          </p:spPr>
        </p:sp>
      </p:grpSp>
      <p:sp>
        <p:nvSpPr>
          <p:cNvPr name="TextBox 12" id="12"/>
          <p:cNvSpPr txBox="true"/>
          <p:nvPr/>
        </p:nvSpPr>
        <p:spPr>
          <a:xfrm rot="0">
            <a:off x="6803071" y="8223922"/>
            <a:ext cx="8863703" cy="859789"/>
          </a:xfrm>
          <a:prstGeom prst="rect">
            <a:avLst/>
          </a:prstGeom>
        </p:spPr>
        <p:txBody>
          <a:bodyPr anchor="t" rtlCol="false" tIns="0" lIns="0" bIns="0" rIns="0">
            <a:spAutoFit/>
          </a:bodyPr>
          <a:lstStyle/>
          <a:p>
            <a:pPr algn="l">
              <a:lnSpc>
                <a:spcPts val="3520"/>
              </a:lnSpc>
            </a:pPr>
            <a:r>
              <a:rPr lang="en-US" sz="2200" spc="44">
                <a:solidFill>
                  <a:srgbClr val="FFFFFF"/>
                </a:solidFill>
                <a:latin typeface="Roboto"/>
                <a:ea typeface="Roboto"/>
                <a:cs typeface="Roboto"/>
                <a:sym typeface="Roboto"/>
              </a:rPr>
              <a:t>Our mission is to provide a reliable online marketplace that can help you grow your business as well as finding the stuff you need. </a:t>
            </a:r>
          </a:p>
        </p:txBody>
      </p:sp>
      <p:sp>
        <p:nvSpPr>
          <p:cNvPr name="TextBox 13" id="13"/>
          <p:cNvSpPr txBox="true"/>
          <p:nvPr/>
        </p:nvSpPr>
        <p:spPr>
          <a:xfrm rot="0">
            <a:off x="2053660" y="8242972"/>
            <a:ext cx="2332185" cy="421639"/>
          </a:xfrm>
          <a:prstGeom prst="rect">
            <a:avLst/>
          </a:prstGeom>
        </p:spPr>
        <p:txBody>
          <a:bodyPr anchor="t" rtlCol="false" tIns="0" lIns="0" bIns="0" rIns="0">
            <a:spAutoFit/>
          </a:bodyPr>
          <a:lstStyle/>
          <a:p>
            <a:pPr algn="l">
              <a:lnSpc>
                <a:spcPts val="3520"/>
              </a:lnSpc>
            </a:pPr>
            <a:r>
              <a:rPr lang="en-US" sz="2200" spc="44" b="true">
                <a:solidFill>
                  <a:srgbClr val="FFFFFF"/>
                </a:solidFill>
                <a:latin typeface="Roboto Bold"/>
                <a:ea typeface="Roboto Bold"/>
                <a:cs typeface="Roboto Bold"/>
                <a:sym typeface="Roboto Bold"/>
              </a:rPr>
              <a:t>Shop with Trust</a:t>
            </a:r>
          </a:p>
        </p:txBody>
      </p:sp>
      <p:sp>
        <p:nvSpPr>
          <p:cNvPr name="TextBox 14" id="14"/>
          <p:cNvSpPr txBox="true"/>
          <p:nvPr/>
        </p:nvSpPr>
        <p:spPr>
          <a:xfrm rot="0">
            <a:off x="1028700" y="876300"/>
            <a:ext cx="4948407" cy="772797"/>
          </a:xfrm>
          <a:prstGeom prst="rect">
            <a:avLst/>
          </a:prstGeom>
        </p:spPr>
        <p:txBody>
          <a:bodyPr anchor="t" rtlCol="false" tIns="0" lIns="0" bIns="0" rIns="0">
            <a:spAutoFit/>
          </a:bodyPr>
          <a:lstStyle/>
          <a:p>
            <a:pPr algn="l">
              <a:lnSpc>
                <a:spcPts val="6559"/>
              </a:lnSpc>
            </a:pPr>
            <a:r>
              <a:rPr lang="en-US" b="true" sz="4099" spc="-151">
                <a:solidFill>
                  <a:srgbClr val="79AEEA"/>
                </a:solidFill>
                <a:latin typeface="Roboto Bold"/>
                <a:ea typeface="Roboto Bold"/>
                <a:cs typeface="Roboto Bold"/>
                <a:sym typeface="Roboto Bold"/>
              </a:rPr>
              <a:t>3,5 BILLION VIEW</a:t>
            </a:r>
          </a:p>
        </p:txBody>
      </p:sp>
      <p:sp>
        <p:nvSpPr>
          <p:cNvPr name="TextBox 15" id="15"/>
          <p:cNvSpPr txBox="true"/>
          <p:nvPr/>
        </p:nvSpPr>
        <p:spPr>
          <a:xfrm rot="0">
            <a:off x="2053660" y="8625242"/>
            <a:ext cx="3719337" cy="421639"/>
          </a:xfrm>
          <a:prstGeom prst="rect">
            <a:avLst/>
          </a:prstGeom>
        </p:spPr>
        <p:txBody>
          <a:bodyPr anchor="t" rtlCol="false" tIns="0" lIns="0" bIns="0" rIns="0">
            <a:spAutoFit/>
          </a:bodyPr>
          <a:lstStyle/>
          <a:p>
            <a:pPr algn="l">
              <a:lnSpc>
                <a:spcPts val="3520"/>
              </a:lnSpc>
            </a:pPr>
            <a:r>
              <a:rPr lang="en-US" sz="2200" spc="44">
                <a:solidFill>
                  <a:srgbClr val="FFFFFF"/>
                </a:solidFill>
                <a:latin typeface="Roboto"/>
                <a:ea typeface="Roboto"/>
                <a:cs typeface="Roboto"/>
                <a:sym typeface="Roboto"/>
              </a:rPr>
              <a:t>Stuff based on categories</a:t>
            </a:r>
          </a:p>
        </p:txBody>
      </p:sp>
      <p:sp>
        <p:nvSpPr>
          <p:cNvPr name="TextBox 16" id="16"/>
          <p:cNvSpPr txBox="true"/>
          <p:nvPr/>
        </p:nvSpPr>
        <p:spPr>
          <a:xfrm rot="0">
            <a:off x="1028700" y="1689920"/>
            <a:ext cx="4948407" cy="421639"/>
          </a:xfrm>
          <a:prstGeom prst="rect">
            <a:avLst/>
          </a:prstGeom>
        </p:spPr>
        <p:txBody>
          <a:bodyPr anchor="t" rtlCol="false" tIns="0" lIns="0" bIns="0" rIns="0">
            <a:spAutoFit/>
          </a:bodyPr>
          <a:lstStyle/>
          <a:p>
            <a:pPr algn="l">
              <a:lnSpc>
                <a:spcPts val="3520"/>
              </a:lnSpc>
            </a:pPr>
            <a:r>
              <a:rPr lang="en-US" sz="2200" spc="44">
                <a:solidFill>
                  <a:srgbClr val="FFFFFF"/>
                </a:solidFill>
                <a:latin typeface="Roboto"/>
                <a:ea typeface="Roboto"/>
                <a:cs typeface="Roboto"/>
                <a:sym typeface="Roboto"/>
              </a:rPr>
              <a:t>Become a Star Members and Sellers</a:t>
            </a:r>
          </a:p>
        </p:txBody>
      </p:sp>
      <p:sp>
        <p:nvSpPr>
          <p:cNvPr name="TextBox 17" id="17"/>
          <p:cNvSpPr txBox="true"/>
          <p:nvPr/>
        </p:nvSpPr>
        <p:spPr>
          <a:xfrm rot="0">
            <a:off x="6931825" y="4916080"/>
            <a:ext cx="10465754" cy="1943748"/>
          </a:xfrm>
          <a:prstGeom prst="rect">
            <a:avLst/>
          </a:prstGeom>
        </p:spPr>
        <p:txBody>
          <a:bodyPr anchor="t" rtlCol="false" tIns="0" lIns="0" bIns="0" rIns="0">
            <a:spAutoFit/>
          </a:bodyPr>
          <a:lstStyle/>
          <a:p>
            <a:pPr algn="l">
              <a:lnSpc>
                <a:spcPts val="14735"/>
              </a:lnSpc>
            </a:pPr>
            <a:r>
              <a:rPr lang="en-US" sz="14034" b="true">
                <a:solidFill>
                  <a:srgbClr val="FFFFFF"/>
                </a:solidFill>
                <a:latin typeface="Roboto Bold"/>
                <a:ea typeface="Roboto Bold"/>
                <a:cs typeface="Roboto Bold"/>
                <a:sym typeface="Roboto Bold"/>
              </a:rPr>
              <a:t>THANK YOU</a:t>
            </a:r>
          </a:p>
        </p:txBody>
      </p:sp>
      <p:sp>
        <p:nvSpPr>
          <p:cNvPr name="AutoShape 18" id="18"/>
          <p:cNvSpPr/>
          <p:nvPr/>
        </p:nvSpPr>
        <p:spPr>
          <a:xfrm rot="5400000">
            <a:off x="6424699" y="2180523"/>
            <a:ext cx="4389622" cy="0"/>
          </a:xfrm>
          <a:prstGeom prst="line">
            <a:avLst/>
          </a:prstGeom>
          <a:ln cap="flat" w="28575">
            <a:solidFill>
              <a:srgbClr val="FFFFFF"/>
            </a:solidFill>
            <a:prstDash val="solid"/>
            <a:headEnd type="none" len="sm" w="sm"/>
            <a:tailEnd type="none" len="sm" w="sm"/>
          </a:ln>
        </p:spPr>
      </p:sp>
      <p:sp>
        <p:nvSpPr>
          <p:cNvPr name="AutoShape 19" id="19"/>
          <p:cNvSpPr/>
          <p:nvPr/>
        </p:nvSpPr>
        <p:spPr>
          <a:xfrm rot="0">
            <a:off x="14713" y="7431534"/>
            <a:ext cx="8580985" cy="0"/>
          </a:xfrm>
          <a:prstGeom prst="line">
            <a:avLst/>
          </a:prstGeom>
          <a:ln cap="flat" w="28575">
            <a:solidFill>
              <a:srgbClr val="FFFFFF"/>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25" y="102870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283093" y="833251"/>
            <a:ext cx="717271" cy="717271"/>
          </a:xfrm>
          <a:custGeom>
            <a:avLst/>
            <a:gdLst/>
            <a:ahLst/>
            <a:cxnLst/>
            <a:rect r="r" b="b" t="t" l="l"/>
            <a:pathLst>
              <a:path h="717271" w="717271">
                <a:moveTo>
                  <a:pt x="0" y="0"/>
                </a:moveTo>
                <a:lnTo>
                  <a:pt x="717271" y="0"/>
                </a:lnTo>
                <a:lnTo>
                  <a:pt x="717271" y="717271"/>
                </a:lnTo>
                <a:lnTo>
                  <a:pt x="0" y="7172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4" id="4"/>
          <p:cNvSpPr/>
          <p:nvPr/>
        </p:nvSpPr>
        <p:spPr>
          <a:xfrm flipH="false" flipV="false" rot="0">
            <a:off x="9283093" y="833251"/>
            <a:ext cx="717271" cy="717271"/>
          </a:xfrm>
          <a:custGeom>
            <a:avLst/>
            <a:gdLst/>
            <a:ahLst/>
            <a:cxnLst/>
            <a:rect r="r" b="b" t="t" l="l"/>
            <a:pathLst>
              <a:path h="717271" w="717271">
                <a:moveTo>
                  <a:pt x="0" y="0"/>
                </a:moveTo>
                <a:lnTo>
                  <a:pt x="717271" y="0"/>
                </a:lnTo>
                <a:lnTo>
                  <a:pt x="717271" y="717271"/>
                </a:lnTo>
                <a:lnTo>
                  <a:pt x="0" y="7172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5" id="5"/>
          <p:cNvSpPr/>
          <p:nvPr/>
        </p:nvSpPr>
        <p:spPr>
          <a:xfrm flipH="false" flipV="false" rot="0">
            <a:off x="1008225" y="4151494"/>
            <a:ext cx="2845843" cy="1600787"/>
          </a:xfrm>
          <a:custGeom>
            <a:avLst/>
            <a:gdLst/>
            <a:ahLst/>
            <a:cxnLst/>
            <a:rect r="r" b="b" t="t" l="l"/>
            <a:pathLst>
              <a:path h="1600787" w="2845843">
                <a:moveTo>
                  <a:pt x="0" y="0"/>
                </a:moveTo>
                <a:lnTo>
                  <a:pt x="2845843" y="0"/>
                </a:lnTo>
                <a:lnTo>
                  <a:pt x="2845843" y="1600787"/>
                </a:lnTo>
                <a:lnTo>
                  <a:pt x="0" y="1600787"/>
                </a:lnTo>
                <a:lnTo>
                  <a:pt x="0" y="0"/>
                </a:lnTo>
                <a:close/>
              </a:path>
            </a:pathLst>
          </a:custGeom>
          <a:blipFill>
            <a:blip r:embed="rId9"/>
            <a:stretch>
              <a:fillRect l="0" t="0" r="0" b="0"/>
            </a:stretch>
          </a:blipFill>
        </p:spPr>
      </p:sp>
      <p:sp>
        <p:nvSpPr>
          <p:cNvPr name="Freeform 6" id="6"/>
          <p:cNvSpPr/>
          <p:nvPr/>
        </p:nvSpPr>
        <p:spPr>
          <a:xfrm flipH="false" flipV="false" rot="0">
            <a:off x="1028700" y="6237272"/>
            <a:ext cx="2825368" cy="1854148"/>
          </a:xfrm>
          <a:custGeom>
            <a:avLst/>
            <a:gdLst/>
            <a:ahLst/>
            <a:cxnLst/>
            <a:rect r="r" b="b" t="t" l="l"/>
            <a:pathLst>
              <a:path h="1854148" w="2825368">
                <a:moveTo>
                  <a:pt x="0" y="0"/>
                </a:moveTo>
                <a:lnTo>
                  <a:pt x="2825368" y="0"/>
                </a:lnTo>
                <a:lnTo>
                  <a:pt x="2825368" y="1854148"/>
                </a:lnTo>
                <a:lnTo>
                  <a:pt x="0" y="1854148"/>
                </a:lnTo>
                <a:lnTo>
                  <a:pt x="0" y="0"/>
                </a:lnTo>
                <a:close/>
              </a:path>
            </a:pathLst>
          </a:custGeom>
          <a:blipFill>
            <a:blip r:embed="rId10"/>
            <a:stretch>
              <a:fillRect l="0" t="0" r="0" b="0"/>
            </a:stretch>
          </a:blipFill>
        </p:spPr>
      </p:sp>
      <p:sp>
        <p:nvSpPr>
          <p:cNvPr name="Freeform 7" id="7"/>
          <p:cNvSpPr/>
          <p:nvPr/>
        </p:nvSpPr>
        <p:spPr>
          <a:xfrm flipH="false" flipV="false" rot="0">
            <a:off x="4076428" y="4969229"/>
            <a:ext cx="2622881" cy="1731101"/>
          </a:xfrm>
          <a:custGeom>
            <a:avLst/>
            <a:gdLst/>
            <a:ahLst/>
            <a:cxnLst/>
            <a:rect r="r" b="b" t="t" l="l"/>
            <a:pathLst>
              <a:path h="1731101" w="2622881">
                <a:moveTo>
                  <a:pt x="0" y="0"/>
                </a:moveTo>
                <a:lnTo>
                  <a:pt x="2622881" y="0"/>
                </a:lnTo>
                <a:lnTo>
                  <a:pt x="2622881" y="1731102"/>
                </a:lnTo>
                <a:lnTo>
                  <a:pt x="0" y="1731102"/>
                </a:lnTo>
                <a:lnTo>
                  <a:pt x="0" y="0"/>
                </a:lnTo>
                <a:close/>
              </a:path>
            </a:pathLst>
          </a:custGeom>
          <a:blipFill>
            <a:blip r:embed="rId11"/>
            <a:stretch>
              <a:fillRect l="0" t="0" r="0" b="0"/>
            </a:stretch>
          </a:blipFill>
        </p:spPr>
      </p:sp>
      <p:sp>
        <p:nvSpPr>
          <p:cNvPr name="TextBox 8" id="8"/>
          <p:cNvSpPr txBox="true"/>
          <p:nvPr/>
        </p:nvSpPr>
        <p:spPr>
          <a:xfrm rot="0">
            <a:off x="6993913" y="2288506"/>
            <a:ext cx="11803510" cy="7405502"/>
          </a:xfrm>
          <a:prstGeom prst="rect">
            <a:avLst/>
          </a:prstGeom>
        </p:spPr>
        <p:txBody>
          <a:bodyPr anchor="t" rtlCol="false" tIns="0" lIns="0" bIns="0" rIns="0">
            <a:spAutoFit/>
          </a:bodyPr>
          <a:lstStyle/>
          <a:p>
            <a:pPr algn="l" marL="424506" indent="-212253" lvl="1">
              <a:lnSpc>
                <a:spcPts val="3145"/>
              </a:lnSpc>
              <a:buFont typeface="Arial"/>
              <a:buChar char="•"/>
            </a:pPr>
            <a:r>
              <a:rPr lang="en-US" b="true" sz="1966" spc="39">
                <a:solidFill>
                  <a:srgbClr val="000000"/>
                </a:solidFill>
                <a:latin typeface="Roboto Bold"/>
                <a:ea typeface="Roboto Bold"/>
                <a:cs typeface="Roboto Bold"/>
                <a:sym typeface="Roboto Bold"/>
              </a:rPr>
              <a:t>Behavioral Goals:</a:t>
            </a:r>
            <a:r>
              <a:rPr lang="en-US" sz="1966" spc="39">
                <a:solidFill>
                  <a:srgbClr val="000000"/>
                </a:solidFill>
                <a:latin typeface="Roboto"/>
                <a:ea typeface="Roboto"/>
                <a:cs typeface="Roboto"/>
                <a:sym typeface="Roboto"/>
              </a:rPr>
              <a:t> Streamline the shopping process, locate items quickly, and make informed purchasing decisions.</a:t>
            </a:r>
          </a:p>
          <a:p>
            <a:pPr algn="l" marL="424506" indent="-212253" lvl="1">
              <a:lnSpc>
                <a:spcPts val="3145"/>
              </a:lnSpc>
              <a:buFont typeface="Arial"/>
              <a:buChar char="•"/>
            </a:pPr>
            <a:r>
              <a:rPr lang="en-US" b="true" sz="1966" spc="39">
                <a:solidFill>
                  <a:srgbClr val="000000"/>
                </a:solidFill>
                <a:latin typeface="Roboto Bold"/>
                <a:ea typeface="Roboto Bold"/>
                <a:cs typeface="Roboto Bold"/>
                <a:sym typeface="Roboto Bold"/>
              </a:rPr>
              <a:t>Activities:</a:t>
            </a:r>
          </a:p>
          <a:p>
            <a:pPr algn="l" marL="849012" indent="-283004" lvl="2">
              <a:lnSpc>
                <a:spcPts val="3145"/>
              </a:lnSpc>
              <a:buFont typeface="Arial"/>
              <a:buChar char="⚬"/>
            </a:pPr>
            <a:r>
              <a:rPr lang="en-US" b="true" sz="1966" spc="39">
                <a:solidFill>
                  <a:srgbClr val="3A72B2"/>
                </a:solidFill>
                <a:latin typeface="Roboto Bold"/>
                <a:ea typeface="Roboto Bold"/>
                <a:cs typeface="Roboto Bold"/>
                <a:sym typeface="Roboto Bold"/>
              </a:rPr>
              <a:t>Navigating the Store:</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Using real-time maps or AR overlays to locate products.</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Following optimized routes to minimize time spent in-store.</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Searching for substitute products if an item is out of stock.</a:t>
            </a:r>
          </a:p>
          <a:p>
            <a:pPr algn="l" marL="849012" indent="-283004" lvl="2">
              <a:lnSpc>
                <a:spcPts val="3145"/>
              </a:lnSpc>
              <a:buFont typeface="Arial"/>
              <a:buChar char="⚬"/>
            </a:pPr>
            <a:r>
              <a:rPr lang="en-US" b="true" sz="1966" spc="39">
                <a:solidFill>
                  <a:srgbClr val="3A72B2"/>
                </a:solidFill>
                <a:latin typeface="Roboto Bold"/>
                <a:ea typeface="Roboto Bold"/>
                <a:cs typeface="Roboto Bold"/>
                <a:sym typeface="Roboto Bold"/>
              </a:rPr>
              <a:t>Making Purchases:</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Scanning items in-store for real-time pricing, dietary compatibility, or budget adherence.</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Comparing products based on price, reviews, or nutritional value.</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Adjusting the shopping list dynamically (e.g., adding forgotten items, removing duplicates).</a:t>
            </a:r>
          </a:p>
          <a:p>
            <a:pPr algn="l" marL="849012" indent="-283004" lvl="2">
              <a:lnSpc>
                <a:spcPts val="3145"/>
              </a:lnSpc>
              <a:buFont typeface="Arial"/>
              <a:buChar char="⚬"/>
            </a:pPr>
            <a:r>
              <a:rPr lang="en-US" b="true" sz="1966" spc="39">
                <a:solidFill>
                  <a:srgbClr val="3A72B2"/>
                </a:solidFill>
                <a:latin typeface="Roboto Bold"/>
                <a:ea typeface="Roboto Bold"/>
                <a:cs typeface="Roboto Bold"/>
                <a:sym typeface="Roboto Bold"/>
              </a:rPr>
              <a:t>Engaging with Technology:</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Leveraging in-store kiosks, mobile apps, or wearable devices for guidance.</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Integrating loyalty cards or payment options for seamless checkout.</a:t>
            </a:r>
          </a:p>
          <a:p>
            <a:pPr algn="l" marL="849012" indent="-283004" lvl="2">
              <a:lnSpc>
                <a:spcPts val="3145"/>
              </a:lnSpc>
              <a:buFont typeface="Arial"/>
              <a:buChar char="⚬"/>
            </a:pPr>
            <a:r>
              <a:rPr lang="en-US" b="true" sz="1966" spc="39">
                <a:solidFill>
                  <a:srgbClr val="3A72B2"/>
                </a:solidFill>
                <a:latin typeface="Roboto Bold"/>
                <a:ea typeface="Roboto Bold"/>
                <a:cs typeface="Roboto Bold"/>
                <a:sym typeface="Roboto Bold"/>
              </a:rPr>
              <a:t>Managing Preferences:</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Reviewing product labels for allergens or health benefits.</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Avoiding impulse purchases with AI-generated recommendations.</a:t>
            </a:r>
          </a:p>
          <a:p>
            <a:pPr algn="l" marL="1273517" indent="-318379" lvl="3">
              <a:lnSpc>
                <a:spcPts val="3145"/>
              </a:lnSpc>
              <a:buFont typeface="Arial"/>
              <a:buChar char="￭"/>
            </a:pPr>
            <a:r>
              <a:rPr lang="en-US" sz="1966" spc="39">
                <a:solidFill>
                  <a:srgbClr val="000000"/>
                </a:solidFill>
                <a:latin typeface="Roboto"/>
                <a:ea typeface="Roboto"/>
                <a:cs typeface="Roboto"/>
                <a:sym typeface="Roboto"/>
              </a:rPr>
              <a:t>Evaluating alternatives suggested by dietary filters or budget constraints.</a:t>
            </a:r>
          </a:p>
          <a:p>
            <a:pPr algn="l">
              <a:lnSpc>
                <a:spcPts val="3145"/>
              </a:lnSpc>
            </a:pPr>
          </a:p>
        </p:txBody>
      </p:sp>
      <p:sp>
        <p:nvSpPr>
          <p:cNvPr name="TextBox 9" id="9"/>
          <p:cNvSpPr txBox="true"/>
          <p:nvPr/>
        </p:nvSpPr>
        <p:spPr>
          <a:xfrm rot="0">
            <a:off x="10221909" y="933450"/>
            <a:ext cx="6900858" cy="421623"/>
          </a:xfrm>
          <a:prstGeom prst="rect">
            <a:avLst/>
          </a:prstGeom>
        </p:spPr>
        <p:txBody>
          <a:bodyPr anchor="t" rtlCol="false" tIns="0" lIns="0" bIns="0" rIns="0">
            <a:spAutoFit/>
          </a:bodyPr>
          <a:lstStyle/>
          <a:p>
            <a:pPr algn="l">
              <a:lnSpc>
                <a:spcPts val="3520"/>
              </a:lnSpc>
            </a:pPr>
            <a:r>
              <a:rPr lang="en-US" b="true" sz="2200" spc="44">
                <a:solidFill>
                  <a:srgbClr val="000000"/>
                </a:solidFill>
                <a:latin typeface="Roboto Bold"/>
                <a:ea typeface="Roboto Bold"/>
                <a:cs typeface="Roboto Bold"/>
                <a:sym typeface="Roboto Bold"/>
              </a:rPr>
              <a:t>SHOPPING: IN-STORE OR ONLINE</a:t>
            </a:r>
          </a:p>
        </p:txBody>
      </p:sp>
      <p:sp>
        <p:nvSpPr>
          <p:cNvPr name="TextBox 10" id="10"/>
          <p:cNvSpPr txBox="true"/>
          <p:nvPr/>
        </p:nvSpPr>
        <p:spPr>
          <a:xfrm rot="0">
            <a:off x="1289390" y="136079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
        <p:nvSpPr>
          <p:cNvPr name="TextBox 11" id="11"/>
          <p:cNvSpPr txBox="true"/>
          <p:nvPr/>
        </p:nvSpPr>
        <p:spPr>
          <a:xfrm rot="0">
            <a:off x="938814" y="2787529"/>
            <a:ext cx="6930606" cy="1904902"/>
          </a:xfrm>
          <a:prstGeom prst="rect">
            <a:avLst/>
          </a:prstGeom>
        </p:spPr>
        <p:txBody>
          <a:bodyPr anchor="t" rtlCol="false" tIns="0" lIns="0" bIns="0" rIns="0">
            <a:spAutoFit/>
          </a:bodyPr>
          <a:lstStyle/>
          <a:p>
            <a:pPr algn="l">
              <a:lnSpc>
                <a:spcPts val="4305"/>
              </a:lnSpc>
            </a:pPr>
            <a:r>
              <a:rPr lang="en-US" sz="4100" b="true">
                <a:solidFill>
                  <a:srgbClr val="000000"/>
                </a:solidFill>
                <a:latin typeface="Roboto Bold"/>
                <a:ea typeface="Roboto Bold"/>
                <a:cs typeface="Roboto Bold"/>
                <a:sym typeface="Roboto Bold"/>
              </a:rPr>
              <a:t>Phases of the grocery shopping journey:</a:t>
            </a:r>
          </a:p>
          <a:p>
            <a:pPr algn="l">
              <a:lnSpc>
                <a:spcPts val="619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25" y="102870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9283093" y="833251"/>
            <a:ext cx="717271" cy="717271"/>
          </a:xfrm>
          <a:custGeom>
            <a:avLst/>
            <a:gdLst/>
            <a:ahLst/>
            <a:cxnLst/>
            <a:rect r="r" b="b" t="t" l="l"/>
            <a:pathLst>
              <a:path h="717271" w="717271">
                <a:moveTo>
                  <a:pt x="0" y="0"/>
                </a:moveTo>
                <a:lnTo>
                  <a:pt x="717271" y="0"/>
                </a:lnTo>
                <a:lnTo>
                  <a:pt x="717271" y="717271"/>
                </a:lnTo>
                <a:lnTo>
                  <a:pt x="0" y="7172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4" id="4"/>
          <p:cNvSpPr txBox="true"/>
          <p:nvPr/>
        </p:nvSpPr>
        <p:spPr>
          <a:xfrm rot="0">
            <a:off x="7119976" y="1811208"/>
            <a:ext cx="11463818" cy="8475792"/>
          </a:xfrm>
          <a:prstGeom prst="rect">
            <a:avLst/>
          </a:prstGeom>
        </p:spPr>
        <p:txBody>
          <a:bodyPr anchor="t" rtlCol="false" tIns="0" lIns="0" bIns="0" rIns="0">
            <a:spAutoFit/>
          </a:bodyPr>
          <a:lstStyle/>
          <a:p>
            <a:pPr algn="l" marL="430885" indent="-215442" lvl="1">
              <a:lnSpc>
                <a:spcPts val="3193"/>
              </a:lnSpc>
              <a:buFont typeface="Arial"/>
              <a:buChar char="•"/>
            </a:pPr>
            <a:r>
              <a:rPr lang="en-US" b="true" sz="1995" spc="39">
                <a:solidFill>
                  <a:srgbClr val="000000"/>
                </a:solidFill>
                <a:latin typeface="Roboto Bold"/>
                <a:ea typeface="Roboto Bold"/>
                <a:cs typeface="Roboto Bold"/>
                <a:sym typeface="Roboto Bold"/>
              </a:rPr>
              <a:t>Behavioral Goals:</a:t>
            </a:r>
            <a:r>
              <a:rPr lang="en-US" sz="1995" spc="39">
                <a:solidFill>
                  <a:srgbClr val="000000"/>
                </a:solidFill>
                <a:latin typeface="Roboto"/>
                <a:ea typeface="Roboto"/>
                <a:cs typeface="Roboto"/>
                <a:sym typeface="Roboto"/>
              </a:rPr>
              <a:t> Reflect on spending habits, reduce waste, and enhance future shopping trips.</a:t>
            </a:r>
          </a:p>
          <a:p>
            <a:pPr algn="l" marL="430885" indent="-215442" lvl="1">
              <a:lnSpc>
                <a:spcPts val="3193"/>
              </a:lnSpc>
              <a:buFont typeface="Arial"/>
              <a:buChar char="•"/>
            </a:pPr>
            <a:r>
              <a:rPr lang="en-US" b="true" sz="1995" spc="39">
                <a:solidFill>
                  <a:srgbClr val="000000"/>
                </a:solidFill>
                <a:latin typeface="Roboto Bold"/>
                <a:ea typeface="Roboto Bold"/>
                <a:cs typeface="Roboto Bold"/>
                <a:sym typeface="Roboto Bold"/>
              </a:rPr>
              <a:t>Activities:</a:t>
            </a:r>
          </a:p>
          <a:p>
            <a:pPr algn="l" marL="861770" indent="-287257" lvl="2">
              <a:lnSpc>
                <a:spcPts val="3193"/>
              </a:lnSpc>
              <a:buFont typeface="Arial"/>
              <a:buChar char="⚬"/>
            </a:pPr>
            <a:r>
              <a:rPr lang="en-US" b="true" sz="1995" spc="39">
                <a:solidFill>
                  <a:srgbClr val="3A72B2"/>
                </a:solidFill>
                <a:latin typeface="Roboto Bold"/>
                <a:ea typeface="Roboto Bold"/>
                <a:cs typeface="Roboto Bold"/>
                <a:sym typeface="Roboto Bold"/>
              </a:rPr>
              <a:t>Budget Tracking:</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Reviewing expenses via the app or digital receipts.</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Identifying overspending or savings opportunities.</a:t>
            </a:r>
          </a:p>
          <a:p>
            <a:pPr algn="l" marL="861770" indent="-287257" lvl="2">
              <a:lnSpc>
                <a:spcPts val="3193"/>
              </a:lnSpc>
              <a:buFont typeface="Arial"/>
              <a:buChar char="⚬"/>
            </a:pPr>
            <a:r>
              <a:rPr lang="en-US" b="true" sz="1995" spc="39">
                <a:solidFill>
                  <a:srgbClr val="3A72B2"/>
                </a:solidFill>
                <a:latin typeface="Roboto Bold"/>
                <a:ea typeface="Roboto Bold"/>
                <a:cs typeface="Roboto Bold"/>
                <a:sym typeface="Roboto Bold"/>
              </a:rPr>
              <a:t>Consumption Tracking:</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Logging consumed or unused items to minimize waste.</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Analyzing trends in grocery consumption (e.g., popular meals, unused ingredients).</a:t>
            </a:r>
          </a:p>
          <a:p>
            <a:pPr algn="l" marL="861770" indent="-287257" lvl="2">
              <a:lnSpc>
                <a:spcPts val="3193"/>
              </a:lnSpc>
              <a:buFont typeface="Arial"/>
              <a:buChar char="⚬"/>
            </a:pPr>
            <a:r>
              <a:rPr lang="en-US" b="true" sz="1995" spc="39">
                <a:solidFill>
                  <a:srgbClr val="3A72B2"/>
                </a:solidFill>
                <a:latin typeface="Roboto Bold"/>
                <a:ea typeface="Roboto Bold"/>
                <a:cs typeface="Roboto Bold"/>
                <a:sym typeface="Roboto Bold"/>
              </a:rPr>
              <a:t>Feedback &amp; Recommendations:</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Rating products or leaving reviews.</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Receiving personalized recommendations for future trips.</a:t>
            </a:r>
          </a:p>
          <a:p>
            <a:pPr algn="l" marL="861770" indent="-287257" lvl="2">
              <a:lnSpc>
                <a:spcPts val="3193"/>
              </a:lnSpc>
              <a:buFont typeface="Arial"/>
              <a:buChar char="⚬"/>
            </a:pPr>
            <a:r>
              <a:rPr lang="en-US" b="true" sz="1995" spc="39">
                <a:solidFill>
                  <a:srgbClr val="3A72B2"/>
                </a:solidFill>
                <a:latin typeface="Roboto Bold"/>
                <a:ea typeface="Roboto Bold"/>
                <a:cs typeface="Roboto Bold"/>
                <a:sym typeface="Roboto Bold"/>
              </a:rPr>
              <a:t>Inventory Management:</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Syncing shopping lists with pantry inventory.</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Setting reminders for restocking staple items.</a:t>
            </a:r>
          </a:p>
          <a:p>
            <a:pPr algn="l" marL="861770" indent="-287257" lvl="2">
              <a:lnSpc>
                <a:spcPts val="3193"/>
              </a:lnSpc>
              <a:buFont typeface="Arial"/>
              <a:buChar char="⚬"/>
            </a:pPr>
            <a:r>
              <a:rPr lang="en-US" b="true" sz="1995" spc="39">
                <a:solidFill>
                  <a:srgbClr val="3A72B2"/>
                </a:solidFill>
                <a:latin typeface="Roboto Bold"/>
                <a:ea typeface="Roboto Bold"/>
                <a:cs typeface="Roboto Bold"/>
                <a:sym typeface="Roboto Bold"/>
              </a:rPr>
              <a:t>Meal Preparation:</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Following recipes linked to the purchased items.</a:t>
            </a:r>
          </a:p>
          <a:p>
            <a:pPr algn="l" marL="1292655" indent="-323164" lvl="3">
              <a:lnSpc>
                <a:spcPts val="3193"/>
              </a:lnSpc>
              <a:buFont typeface="Arial"/>
              <a:buChar char="￭"/>
            </a:pPr>
            <a:r>
              <a:rPr lang="en-US" sz="1995" spc="39">
                <a:solidFill>
                  <a:srgbClr val="000000"/>
                </a:solidFill>
                <a:latin typeface="Roboto"/>
                <a:ea typeface="Roboto"/>
                <a:cs typeface="Roboto"/>
                <a:sym typeface="Roboto"/>
              </a:rPr>
              <a:t>Exploring new recipes using leftover ingredients.</a:t>
            </a:r>
          </a:p>
          <a:p>
            <a:pPr algn="l">
              <a:lnSpc>
                <a:spcPts val="3193"/>
              </a:lnSpc>
            </a:pPr>
          </a:p>
          <a:p>
            <a:pPr algn="l">
              <a:lnSpc>
                <a:spcPts val="3193"/>
              </a:lnSpc>
            </a:pPr>
          </a:p>
          <a:p>
            <a:pPr algn="l">
              <a:lnSpc>
                <a:spcPts val="3193"/>
              </a:lnSpc>
            </a:pPr>
          </a:p>
        </p:txBody>
      </p:sp>
      <p:sp>
        <p:nvSpPr>
          <p:cNvPr name="Freeform 5" id="5"/>
          <p:cNvSpPr/>
          <p:nvPr/>
        </p:nvSpPr>
        <p:spPr>
          <a:xfrm flipH="false" flipV="false" rot="0">
            <a:off x="9294579" y="844737"/>
            <a:ext cx="705785" cy="705785"/>
          </a:xfrm>
          <a:custGeom>
            <a:avLst/>
            <a:gdLst/>
            <a:ahLst/>
            <a:cxnLst/>
            <a:rect r="r" b="b" t="t" l="l"/>
            <a:pathLst>
              <a:path h="705785" w="705785">
                <a:moveTo>
                  <a:pt x="0" y="0"/>
                </a:moveTo>
                <a:lnTo>
                  <a:pt x="705785" y="0"/>
                </a:lnTo>
                <a:lnTo>
                  <a:pt x="705785" y="705785"/>
                </a:lnTo>
                <a:lnTo>
                  <a:pt x="0" y="7057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830377" y="3941467"/>
            <a:ext cx="2156347" cy="3672624"/>
          </a:xfrm>
          <a:custGeom>
            <a:avLst/>
            <a:gdLst/>
            <a:ahLst/>
            <a:cxnLst/>
            <a:rect r="r" b="b" t="t" l="l"/>
            <a:pathLst>
              <a:path h="3672624" w="2156347">
                <a:moveTo>
                  <a:pt x="0" y="0"/>
                </a:moveTo>
                <a:lnTo>
                  <a:pt x="2156348" y="0"/>
                </a:lnTo>
                <a:lnTo>
                  <a:pt x="2156348" y="3672624"/>
                </a:lnTo>
                <a:lnTo>
                  <a:pt x="0" y="3672624"/>
                </a:lnTo>
                <a:lnTo>
                  <a:pt x="0" y="0"/>
                </a:lnTo>
                <a:close/>
              </a:path>
            </a:pathLst>
          </a:custGeom>
          <a:blipFill>
            <a:blip r:embed="rId9"/>
            <a:stretch>
              <a:fillRect l="-10243" t="0" r="-10243" b="0"/>
            </a:stretch>
          </a:blipFill>
        </p:spPr>
      </p:sp>
      <p:sp>
        <p:nvSpPr>
          <p:cNvPr name="Freeform 7" id="7"/>
          <p:cNvSpPr/>
          <p:nvPr/>
        </p:nvSpPr>
        <p:spPr>
          <a:xfrm flipH="false" flipV="false" rot="0">
            <a:off x="3405381" y="5143500"/>
            <a:ext cx="1997472" cy="3804709"/>
          </a:xfrm>
          <a:custGeom>
            <a:avLst/>
            <a:gdLst/>
            <a:ahLst/>
            <a:cxnLst/>
            <a:rect r="r" b="b" t="t" l="l"/>
            <a:pathLst>
              <a:path h="3804709" w="1997472">
                <a:moveTo>
                  <a:pt x="0" y="0"/>
                </a:moveTo>
                <a:lnTo>
                  <a:pt x="1997472" y="0"/>
                </a:lnTo>
                <a:lnTo>
                  <a:pt x="1997472" y="3804709"/>
                </a:lnTo>
                <a:lnTo>
                  <a:pt x="0" y="3804709"/>
                </a:lnTo>
                <a:lnTo>
                  <a:pt x="0" y="0"/>
                </a:lnTo>
                <a:close/>
              </a:path>
            </a:pathLst>
          </a:custGeom>
          <a:blipFill>
            <a:blip r:embed="rId10"/>
            <a:stretch>
              <a:fillRect l="0" t="0" r="0" b="0"/>
            </a:stretch>
          </a:blipFill>
        </p:spPr>
      </p:sp>
      <p:sp>
        <p:nvSpPr>
          <p:cNvPr name="TextBox 8" id="8"/>
          <p:cNvSpPr txBox="true"/>
          <p:nvPr/>
        </p:nvSpPr>
        <p:spPr>
          <a:xfrm rot="0">
            <a:off x="10221909" y="933450"/>
            <a:ext cx="6900858" cy="421623"/>
          </a:xfrm>
          <a:prstGeom prst="rect">
            <a:avLst/>
          </a:prstGeom>
        </p:spPr>
        <p:txBody>
          <a:bodyPr anchor="t" rtlCol="false" tIns="0" lIns="0" bIns="0" rIns="0">
            <a:spAutoFit/>
          </a:bodyPr>
          <a:lstStyle/>
          <a:p>
            <a:pPr algn="l">
              <a:lnSpc>
                <a:spcPts val="3520"/>
              </a:lnSpc>
            </a:pPr>
            <a:r>
              <a:rPr lang="en-US" b="true" sz="2200" spc="44">
                <a:solidFill>
                  <a:srgbClr val="000000"/>
                </a:solidFill>
                <a:latin typeface="Roboto Bold"/>
                <a:ea typeface="Roboto Bold"/>
                <a:cs typeface="Roboto Bold"/>
                <a:sym typeface="Roboto Bold"/>
              </a:rPr>
              <a:t> POST-SHOPPING: USAGE &amp; INSIGHTS</a:t>
            </a:r>
          </a:p>
        </p:txBody>
      </p:sp>
      <p:sp>
        <p:nvSpPr>
          <p:cNvPr name="TextBox 9" id="9"/>
          <p:cNvSpPr txBox="true"/>
          <p:nvPr/>
        </p:nvSpPr>
        <p:spPr>
          <a:xfrm rot="0">
            <a:off x="1289390" y="136079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
        <p:nvSpPr>
          <p:cNvPr name="TextBox 10" id="10"/>
          <p:cNvSpPr txBox="true"/>
          <p:nvPr/>
        </p:nvSpPr>
        <p:spPr>
          <a:xfrm rot="0">
            <a:off x="938814" y="2787529"/>
            <a:ext cx="6930606" cy="1904902"/>
          </a:xfrm>
          <a:prstGeom prst="rect">
            <a:avLst/>
          </a:prstGeom>
        </p:spPr>
        <p:txBody>
          <a:bodyPr anchor="t" rtlCol="false" tIns="0" lIns="0" bIns="0" rIns="0">
            <a:spAutoFit/>
          </a:bodyPr>
          <a:lstStyle/>
          <a:p>
            <a:pPr algn="l">
              <a:lnSpc>
                <a:spcPts val="4305"/>
              </a:lnSpc>
            </a:pPr>
            <a:r>
              <a:rPr lang="en-US" sz="4100" b="true">
                <a:solidFill>
                  <a:srgbClr val="000000"/>
                </a:solidFill>
                <a:latin typeface="Roboto Bold"/>
                <a:ea typeface="Roboto Bold"/>
                <a:cs typeface="Roboto Bold"/>
                <a:sym typeface="Roboto Bold"/>
              </a:rPr>
              <a:t>Phases of the grocery shopping journey:</a:t>
            </a:r>
          </a:p>
          <a:p>
            <a:pPr algn="l">
              <a:lnSpc>
                <a:spcPts val="6195"/>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25" y="102870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81916" y="2408960"/>
            <a:ext cx="4280954" cy="11028060"/>
            <a:chOff x="0" y="0"/>
            <a:chExt cx="2731122" cy="7035575"/>
          </a:xfrm>
        </p:grpSpPr>
        <p:sp>
          <p:nvSpPr>
            <p:cNvPr name="Freeform 4" id="4"/>
            <p:cNvSpPr/>
            <p:nvPr/>
          </p:nvSpPr>
          <p:spPr>
            <a:xfrm flipH="false" flipV="false" rot="0">
              <a:off x="0" y="0"/>
              <a:ext cx="2731122" cy="7035574"/>
            </a:xfrm>
            <a:custGeom>
              <a:avLst/>
              <a:gdLst/>
              <a:ahLst/>
              <a:cxnLst/>
              <a:rect r="r" b="b" t="t" l="l"/>
              <a:pathLst>
                <a:path h="7035574" w="2731122">
                  <a:moveTo>
                    <a:pt x="2606662" y="7035574"/>
                  </a:moveTo>
                  <a:lnTo>
                    <a:pt x="124460" y="7035574"/>
                  </a:lnTo>
                  <a:cubicBezTo>
                    <a:pt x="55880" y="7035574"/>
                    <a:pt x="0" y="6979695"/>
                    <a:pt x="0" y="6911115"/>
                  </a:cubicBezTo>
                  <a:lnTo>
                    <a:pt x="0" y="124460"/>
                  </a:lnTo>
                  <a:cubicBezTo>
                    <a:pt x="0" y="55880"/>
                    <a:pt x="55880" y="0"/>
                    <a:pt x="124460" y="0"/>
                  </a:cubicBezTo>
                  <a:lnTo>
                    <a:pt x="2606662" y="0"/>
                  </a:lnTo>
                  <a:cubicBezTo>
                    <a:pt x="2675242" y="0"/>
                    <a:pt x="2731122" y="55880"/>
                    <a:pt x="2731122" y="124460"/>
                  </a:cubicBezTo>
                  <a:lnTo>
                    <a:pt x="2731122" y="6911115"/>
                  </a:lnTo>
                  <a:cubicBezTo>
                    <a:pt x="2731122" y="6979695"/>
                    <a:pt x="2675242" y="7035574"/>
                    <a:pt x="2606662" y="7035574"/>
                  </a:cubicBezTo>
                  <a:close/>
                </a:path>
              </a:pathLst>
            </a:custGeom>
            <a:solidFill>
              <a:srgbClr val="3A72B2"/>
            </a:solidFill>
          </p:spPr>
        </p:sp>
      </p:grpSp>
      <p:grpSp>
        <p:nvGrpSpPr>
          <p:cNvPr name="Group 5" id="5"/>
          <p:cNvGrpSpPr/>
          <p:nvPr/>
        </p:nvGrpSpPr>
        <p:grpSpPr>
          <a:xfrm rot="0">
            <a:off x="1509953" y="6523760"/>
            <a:ext cx="3109203" cy="1140877"/>
            <a:chOff x="0" y="0"/>
            <a:chExt cx="4145603" cy="1521170"/>
          </a:xfrm>
        </p:grpSpPr>
        <p:grpSp>
          <p:nvGrpSpPr>
            <p:cNvPr name="Group 6" id="6"/>
            <p:cNvGrpSpPr/>
            <p:nvPr/>
          </p:nvGrpSpPr>
          <p:grpSpPr>
            <a:xfrm rot="0">
              <a:off x="0" y="0"/>
              <a:ext cx="4145603" cy="1521170"/>
              <a:chOff x="0" y="0"/>
              <a:chExt cx="1430012" cy="524722"/>
            </a:xfrm>
          </p:grpSpPr>
          <p:sp>
            <p:nvSpPr>
              <p:cNvPr name="Freeform 7" id="7"/>
              <p:cNvSpPr/>
              <p:nvPr/>
            </p:nvSpPr>
            <p:spPr>
              <a:xfrm flipH="false" flipV="false" rot="0">
                <a:off x="0" y="0"/>
                <a:ext cx="1430012" cy="524722"/>
              </a:xfrm>
              <a:custGeom>
                <a:avLst/>
                <a:gdLst/>
                <a:ahLst/>
                <a:cxnLst/>
                <a:rect r="r" b="b" t="t" l="l"/>
                <a:pathLst>
                  <a:path h="524722" w="1430012">
                    <a:moveTo>
                      <a:pt x="1226812" y="0"/>
                    </a:moveTo>
                    <a:cubicBezTo>
                      <a:pt x="1339036" y="0"/>
                      <a:pt x="1430012" y="117463"/>
                      <a:pt x="1430012" y="262361"/>
                    </a:cubicBezTo>
                    <a:cubicBezTo>
                      <a:pt x="1430012" y="407259"/>
                      <a:pt x="1339036" y="524722"/>
                      <a:pt x="1226812" y="524722"/>
                    </a:cubicBezTo>
                    <a:lnTo>
                      <a:pt x="203200" y="524722"/>
                    </a:lnTo>
                    <a:cubicBezTo>
                      <a:pt x="90976" y="524722"/>
                      <a:pt x="0" y="407259"/>
                      <a:pt x="0" y="262361"/>
                    </a:cubicBezTo>
                    <a:cubicBezTo>
                      <a:pt x="0" y="117463"/>
                      <a:pt x="90976" y="0"/>
                      <a:pt x="203200" y="0"/>
                    </a:cubicBezTo>
                    <a:close/>
                  </a:path>
                </a:pathLst>
              </a:custGeom>
              <a:solidFill>
                <a:srgbClr val="79AEEA"/>
              </a:solidFill>
            </p:spPr>
          </p:sp>
          <p:sp>
            <p:nvSpPr>
              <p:cNvPr name="TextBox 8" id="8"/>
              <p:cNvSpPr txBox="true"/>
              <p:nvPr/>
            </p:nvSpPr>
            <p:spPr>
              <a:xfrm>
                <a:off x="0" y="-28575"/>
                <a:ext cx="1430012" cy="553297"/>
              </a:xfrm>
              <a:prstGeom prst="rect">
                <a:avLst/>
              </a:prstGeom>
            </p:spPr>
            <p:txBody>
              <a:bodyPr anchor="ctr" rtlCol="false" tIns="50800" lIns="50800" bIns="50800" rIns="50800"/>
              <a:lstStyle/>
              <a:p>
                <a:pPr algn="ctr">
                  <a:lnSpc>
                    <a:spcPts val="2698"/>
                  </a:lnSpc>
                </a:pPr>
              </a:p>
            </p:txBody>
          </p:sp>
        </p:grpSp>
        <p:sp>
          <p:nvSpPr>
            <p:cNvPr name="TextBox 9" id="9"/>
            <p:cNvSpPr txBox="true"/>
            <p:nvPr/>
          </p:nvSpPr>
          <p:spPr>
            <a:xfrm rot="0">
              <a:off x="362294" y="128738"/>
              <a:ext cx="3391951" cy="1349419"/>
            </a:xfrm>
            <a:prstGeom prst="rect">
              <a:avLst/>
            </a:prstGeom>
          </p:spPr>
          <p:txBody>
            <a:bodyPr anchor="t" rtlCol="false" tIns="0" lIns="0" bIns="0" rIns="0">
              <a:spAutoFit/>
            </a:bodyPr>
            <a:lstStyle/>
            <a:p>
              <a:pPr algn="ctr" marL="0" indent="0" lvl="0">
                <a:lnSpc>
                  <a:spcPts val="3720"/>
                </a:lnSpc>
                <a:spcBef>
                  <a:spcPct val="0"/>
                </a:spcBef>
              </a:pPr>
              <a:r>
                <a:rPr lang="en-US" b="true" sz="3100">
                  <a:solidFill>
                    <a:srgbClr val="012B1B"/>
                  </a:solidFill>
                  <a:latin typeface="Kitchakan Bold"/>
                  <a:ea typeface="Kitchakan Bold"/>
                  <a:cs typeface="Kitchakan Bold"/>
                  <a:sym typeface="Kitchakan Bold"/>
                </a:rPr>
                <a:t>THE BUSY PROFESSIONAL</a:t>
              </a:r>
            </a:p>
          </p:txBody>
        </p:sp>
      </p:grpSp>
      <p:sp>
        <p:nvSpPr>
          <p:cNvPr name="Freeform 10" id="10"/>
          <p:cNvSpPr/>
          <p:nvPr/>
        </p:nvSpPr>
        <p:spPr>
          <a:xfrm flipH="false" flipV="false" rot="0">
            <a:off x="1593203" y="2453597"/>
            <a:ext cx="2787568" cy="4114800"/>
          </a:xfrm>
          <a:custGeom>
            <a:avLst/>
            <a:gdLst/>
            <a:ahLst/>
            <a:cxnLst/>
            <a:rect r="r" b="b" t="t" l="l"/>
            <a:pathLst>
              <a:path h="4114800" w="2787568">
                <a:moveTo>
                  <a:pt x="0" y="0"/>
                </a:moveTo>
                <a:lnTo>
                  <a:pt x="2787567" y="0"/>
                </a:lnTo>
                <a:lnTo>
                  <a:pt x="278756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7119976" y="2071519"/>
            <a:ext cx="11644581" cy="8793934"/>
          </a:xfrm>
          <a:prstGeom prst="rect">
            <a:avLst/>
          </a:prstGeom>
        </p:spPr>
        <p:txBody>
          <a:bodyPr anchor="t" rtlCol="false" tIns="0" lIns="0" bIns="0" rIns="0">
            <a:spAutoFit/>
          </a:bodyPr>
          <a:lstStyle/>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Goals: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Minimize time spent planning and shopping.</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Find quick, healthy meal solutions for weekdays.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Stick to a budget due to busy work-life balance.</a:t>
            </a:r>
          </a:p>
          <a:p>
            <a:pPr algn="l">
              <a:lnSpc>
                <a:spcPts val="3833"/>
              </a:lnSpc>
            </a:pPr>
          </a:p>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Challenges: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Forgetting essential items due to rushed planning.</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Impulse purchases leading to overspending.</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Limited patience for navigating large stores.</a:t>
            </a:r>
          </a:p>
          <a:p>
            <a:pPr algn="l">
              <a:lnSpc>
                <a:spcPts val="3833"/>
              </a:lnSpc>
            </a:pPr>
          </a:p>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Behaviors: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Prefers automated meal planning and list creation.</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Leverages real-time navigation to shop quickly.</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Uses budgeting tools to track spending.</a:t>
            </a:r>
          </a:p>
          <a:p>
            <a:pPr algn="l">
              <a:lnSpc>
                <a:spcPts val="3193"/>
              </a:lnSpc>
            </a:pPr>
          </a:p>
          <a:p>
            <a:pPr algn="l">
              <a:lnSpc>
                <a:spcPts val="3193"/>
              </a:lnSpc>
            </a:pPr>
          </a:p>
          <a:p>
            <a:pPr algn="l">
              <a:lnSpc>
                <a:spcPts val="3193"/>
              </a:lnSpc>
            </a:pPr>
          </a:p>
          <a:p>
            <a:pPr algn="l">
              <a:lnSpc>
                <a:spcPts val="3193"/>
              </a:lnSpc>
            </a:pPr>
          </a:p>
          <a:p>
            <a:pPr algn="l">
              <a:lnSpc>
                <a:spcPts val="3193"/>
              </a:lnSpc>
            </a:pPr>
          </a:p>
        </p:txBody>
      </p:sp>
      <p:sp>
        <p:nvSpPr>
          <p:cNvPr name="TextBox 12" id="12"/>
          <p:cNvSpPr txBox="true"/>
          <p:nvPr/>
        </p:nvSpPr>
        <p:spPr>
          <a:xfrm rot="0">
            <a:off x="7119976" y="1062998"/>
            <a:ext cx="6900858" cy="421623"/>
          </a:xfrm>
          <a:prstGeom prst="rect">
            <a:avLst/>
          </a:prstGeom>
        </p:spPr>
        <p:txBody>
          <a:bodyPr anchor="t" rtlCol="false" tIns="0" lIns="0" bIns="0" rIns="0">
            <a:spAutoFit/>
          </a:bodyPr>
          <a:lstStyle/>
          <a:p>
            <a:pPr algn="l">
              <a:lnSpc>
                <a:spcPts val="3520"/>
              </a:lnSpc>
            </a:pPr>
            <a:r>
              <a:rPr lang="en-US" b="true" sz="2200" spc="44">
                <a:solidFill>
                  <a:srgbClr val="000000"/>
                </a:solidFill>
                <a:latin typeface="Roboto Bold"/>
                <a:ea typeface="Roboto Bold"/>
                <a:cs typeface="Roboto Bold"/>
                <a:sym typeface="Roboto Bold"/>
              </a:rPr>
              <a:t> USER TYPES</a:t>
            </a:r>
          </a:p>
        </p:txBody>
      </p:sp>
      <p:sp>
        <p:nvSpPr>
          <p:cNvPr name="TextBox 13" id="13"/>
          <p:cNvSpPr txBox="true"/>
          <p:nvPr/>
        </p:nvSpPr>
        <p:spPr>
          <a:xfrm rot="0">
            <a:off x="1289390" y="136079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
        <p:nvSpPr>
          <p:cNvPr name="TextBox 14" id="14"/>
          <p:cNvSpPr txBox="true"/>
          <p:nvPr/>
        </p:nvSpPr>
        <p:spPr>
          <a:xfrm rot="0">
            <a:off x="1157289" y="8143521"/>
            <a:ext cx="3930208" cy="1948225"/>
          </a:xfrm>
          <a:prstGeom prst="rect">
            <a:avLst/>
          </a:prstGeom>
        </p:spPr>
        <p:txBody>
          <a:bodyPr anchor="t" rtlCol="false" tIns="0" lIns="0" bIns="0" rIns="0">
            <a:spAutoFit/>
          </a:bodyPr>
          <a:lstStyle/>
          <a:p>
            <a:pPr algn="l" marL="474979" indent="-237490" lvl="1">
              <a:lnSpc>
                <a:spcPts val="3123"/>
              </a:lnSpc>
              <a:buFont typeface="Arial"/>
              <a:buChar char="•"/>
            </a:pPr>
            <a:r>
              <a:rPr lang="en-US" sz="2199">
                <a:solidFill>
                  <a:srgbClr val="FFFFFF"/>
                </a:solidFill>
                <a:latin typeface="HK Grotesk"/>
                <a:ea typeface="HK Grotesk"/>
                <a:cs typeface="HK Grotesk"/>
                <a:sym typeface="HK Grotesk"/>
              </a:rPr>
              <a:t>Mid-career individual with a demanding schedule, limited time for grocery shopping, often single or living with a partner.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25" y="102870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81916" y="2408960"/>
            <a:ext cx="4280954" cy="11028060"/>
            <a:chOff x="0" y="0"/>
            <a:chExt cx="2731122" cy="7035575"/>
          </a:xfrm>
        </p:grpSpPr>
        <p:sp>
          <p:nvSpPr>
            <p:cNvPr name="Freeform 4" id="4"/>
            <p:cNvSpPr/>
            <p:nvPr/>
          </p:nvSpPr>
          <p:spPr>
            <a:xfrm flipH="false" flipV="false" rot="0">
              <a:off x="0" y="0"/>
              <a:ext cx="2731122" cy="7035574"/>
            </a:xfrm>
            <a:custGeom>
              <a:avLst/>
              <a:gdLst/>
              <a:ahLst/>
              <a:cxnLst/>
              <a:rect r="r" b="b" t="t" l="l"/>
              <a:pathLst>
                <a:path h="7035574" w="2731122">
                  <a:moveTo>
                    <a:pt x="2606662" y="7035574"/>
                  </a:moveTo>
                  <a:lnTo>
                    <a:pt x="124460" y="7035574"/>
                  </a:lnTo>
                  <a:cubicBezTo>
                    <a:pt x="55880" y="7035574"/>
                    <a:pt x="0" y="6979695"/>
                    <a:pt x="0" y="6911115"/>
                  </a:cubicBezTo>
                  <a:lnTo>
                    <a:pt x="0" y="124460"/>
                  </a:lnTo>
                  <a:cubicBezTo>
                    <a:pt x="0" y="55880"/>
                    <a:pt x="55880" y="0"/>
                    <a:pt x="124460" y="0"/>
                  </a:cubicBezTo>
                  <a:lnTo>
                    <a:pt x="2606662" y="0"/>
                  </a:lnTo>
                  <a:cubicBezTo>
                    <a:pt x="2675242" y="0"/>
                    <a:pt x="2731122" y="55880"/>
                    <a:pt x="2731122" y="124460"/>
                  </a:cubicBezTo>
                  <a:lnTo>
                    <a:pt x="2731122" y="6911115"/>
                  </a:lnTo>
                  <a:cubicBezTo>
                    <a:pt x="2731122" y="6979695"/>
                    <a:pt x="2675242" y="7035574"/>
                    <a:pt x="2606662" y="7035574"/>
                  </a:cubicBezTo>
                  <a:close/>
                </a:path>
              </a:pathLst>
            </a:custGeom>
            <a:solidFill>
              <a:srgbClr val="3A72B2"/>
            </a:solidFill>
          </p:spPr>
        </p:sp>
      </p:grpSp>
      <p:grpSp>
        <p:nvGrpSpPr>
          <p:cNvPr name="Group 5" id="5"/>
          <p:cNvGrpSpPr/>
          <p:nvPr/>
        </p:nvGrpSpPr>
        <p:grpSpPr>
          <a:xfrm rot="0">
            <a:off x="1289390" y="6252865"/>
            <a:ext cx="3577543" cy="1140877"/>
            <a:chOff x="0" y="0"/>
            <a:chExt cx="4770058" cy="1521170"/>
          </a:xfrm>
        </p:grpSpPr>
        <p:grpSp>
          <p:nvGrpSpPr>
            <p:cNvPr name="Group 6" id="6"/>
            <p:cNvGrpSpPr/>
            <p:nvPr/>
          </p:nvGrpSpPr>
          <p:grpSpPr>
            <a:xfrm rot="0">
              <a:off x="0" y="0"/>
              <a:ext cx="4770058" cy="1521170"/>
              <a:chOff x="0" y="0"/>
              <a:chExt cx="1645415" cy="524722"/>
            </a:xfrm>
          </p:grpSpPr>
          <p:sp>
            <p:nvSpPr>
              <p:cNvPr name="Freeform 7" id="7"/>
              <p:cNvSpPr/>
              <p:nvPr/>
            </p:nvSpPr>
            <p:spPr>
              <a:xfrm flipH="false" flipV="false" rot="0">
                <a:off x="0" y="0"/>
                <a:ext cx="1645415" cy="524722"/>
              </a:xfrm>
              <a:custGeom>
                <a:avLst/>
                <a:gdLst/>
                <a:ahLst/>
                <a:cxnLst/>
                <a:rect r="r" b="b" t="t" l="l"/>
                <a:pathLst>
                  <a:path h="524722" w="1645415">
                    <a:moveTo>
                      <a:pt x="1442215" y="0"/>
                    </a:moveTo>
                    <a:cubicBezTo>
                      <a:pt x="1554440" y="0"/>
                      <a:pt x="1645415" y="117463"/>
                      <a:pt x="1645415" y="262361"/>
                    </a:cubicBezTo>
                    <a:cubicBezTo>
                      <a:pt x="1645415" y="407259"/>
                      <a:pt x="1554440" y="524722"/>
                      <a:pt x="1442215" y="524722"/>
                    </a:cubicBezTo>
                    <a:lnTo>
                      <a:pt x="203200" y="524722"/>
                    </a:lnTo>
                    <a:cubicBezTo>
                      <a:pt x="90976" y="524722"/>
                      <a:pt x="0" y="407259"/>
                      <a:pt x="0" y="262361"/>
                    </a:cubicBezTo>
                    <a:cubicBezTo>
                      <a:pt x="0" y="117463"/>
                      <a:pt x="90976" y="0"/>
                      <a:pt x="203200" y="0"/>
                    </a:cubicBezTo>
                    <a:close/>
                  </a:path>
                </a:pathLst>
              </a:custGeom>
              <a:solidFill>
                <a:srgbClr val="79AEEA"/>
              </a:solidFill>
            </p:spPr>
          </p:sp>
          <p:sp>
            <p:nvSpPr>
              <p:cNvPr name="TextBox 8" id="8"/>
              <p:cNvSpPr txBox="true"/>
              <p:nvPr/>
            </p:nvSpPr>
            <p:spPr>
              <a:xfrm>
                <a:off x="0" y="-28575"/>
                <a:ext cx="1645415" cy="553297"/>
              </a:xfrm>
              <a:prstGeom prst="rect">
                <a:avLst/>
              </a:prstGeom>
            </p:spPr>
            <p:txBody>
              <a:bodyPr anchor="ctr" rtlCol="false" tIns="50800" lIns="50800" bIns="50800" rIns="50800"/>
              <a:lstStyle/>
              <a:p>
                <a:pPr algn="ctr">
                  <a:lnSpc>
                    <a:spcPts val="2698"/>
                  </a:lnSpc>
                </a:pPr>
              </a:p>
            </p:txBody>
          </p:sp>
        </p:grpSp>
        <p:sp>
          <p:nvSpPr>
            <p:cNvPr name="TextBox 9" id="9"/>
            <p:cNvSpPr txBox="true"/>
            <p:nvPr/>
          </p:nvSpPr>
          <p:spPr>
            <a:xfrm rot="0">
              <a:off x="416866" y="128738"/>
              <a:ext cx="3902883" cy="1349419"/>
            </a:xfrm>
            <a:prstGeom prst="rect">
              <a:avLst/>
            </a:prstGeom>
          </p:spPr>
          <p:txBody>
            <a:bodyPr anchor="t" rtlCol="false" tIns="0" lIns="0" bIns="0" rIns="0">
              <a:spAutoFit/>
            </a:bodyPr>
            <a:lstStyle/>
            <a:p>
              <a:pPr algn="ctr" marL="0" indent="0" lvl="0">
                <a:lnSpc>
                  <a:spcPts val="3720"/>
                </a:lnSpc>
                <a:spcBef>
                  <a:spcPct val="0"/>
                </a:spcBef>
              </a:pPr>
              <a:r>
                <a:rPr lang="en-US" b="true" sz="3100">
                  <a:solidFill>
                    <a:srgbClr val="012B1B"/>
                  </a:solidFill>
                  <a:latin typeface="Kitchakan Bold"/>
                  <a:ea typeface="Kitchakan Bold"/>
                  <a:cs typeface="Kitchakan Bold"/>
                  <a:sym typeface="Kitchakan Bold"/>
                </a:rPr>
                <a:t>THE HEALTH-CONSCIOUS SHOPPER</a:t>
              </a:r>
            </a:p>
          </p:txBody>
        </p:sp>
      </p:grpSp>
      <p:sp>
        <p:nvSpPr>
          <p:cNvPr name="TextBox 10" id="10"/>
          <p:cNvSpPr txBox="true"/>
          <p:nvPr/>
        </p:nvSpPr>
        <p:spPr>
          <a:xfrm rot="0">
            <a:off x="7119976" y="2071519"/>
            <a:ext cx="11644581" cy="8793934"/>
          </a:xfrm>
          <a:prstGeom prst="rect">
            <a:avLst/>
          </a:prstGeom>
        </p:spPr>
        <p:txBody>
          <a:bodyPr anchor="t" rtlCol="false" tIns="0" lIns="0" bIns="0" rIns="0">
            <a:spAutoFit/>
          </a:bodyPr>
          <a:lstStyle/>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Goals: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Adhere to dietary restrictions or health goals.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Discover new, compatible products or recipes.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Avoid allergens or ingredients that conflict with their lifestyle.</a:t>
            </a:r>
          </a:p>
          <a:p>
            <a:pPr algn="l">
              <a:lnSpc>
                <a:spcPts val="3833"/>
              </a:lnSpc>
            </a:pPr>
          </a:p>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Challenges: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Difficulty finding compliant products in-store.</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Lack of clear nutritional information during shopping.</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Overwhelmed by incompatible options and limited choices.</a:t>
            </a:r>
          </a:p>
          <a:p>
            <a:pPr algn="l">
              <a:lnSpc>
                <a:spcPts val="3833"/>
              </a:lnSpc>
            </a:pPr>
          </a:p>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Behaviors: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Uses dietary filters and AI recommendations for healthier options.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Reviews product labels via an app for allergens.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Integrates meal planning with health apps or trackers.</a:t>
            </a:r>
          </a:p>
          <a:p>
            <a:pPr algn="l">
              <a:lnSpc>
                <a:spcPts val="3193"/>
              </a:lnSpc>
            </a:pPr>
          </a:p>
          <a:p>
            <a:pPr algn="l">
              <a:lnSpc>
                <a:spcPts val="3193"/>
              </a:lnSpc>
            </a:pPr>
          </a:p>
          <a:p>
            <a:pPr algn="l">
              <a:lnSpc>
                <a:spcPts val="3193"/>
              </a:lnSpc>
            </a:pPr>
          </a:p>
          <a:p>
            <a:pPr algn="l">
              <a:lnSpc>
                <a:spcPts val="3193"/>
              </a:lnSpc>
            </a:pPr>
          </a:p>
          <a:p>
            <a:pPr algn="l">
              <a:lnSpc>
                <a:spcPts val="3193"/>
              </a:lnSpc>
            </a:pPr>
          </a:p>
        </p:txBody>
      </p:sp>
      <p:sp>
        <p:nvSpPr>
          <p:cNvPr name="Freeform 11" id="11"/>
          <p:cNvSpPr/>
          <p:nvPr/>
        </p:nvSpPr>
        <p:spPr>
          <a:xfrm flipH="false" flipV="false" rot="0">
            <a:off x="1289390" y="2645127"/>
            <a:ext cx="3332238" cy="3607738"/>
          </a:xfrm>
          <a:custGeom>
            <a:avLst/>
            <a:gdLst/>
            <a:ahLst/>
            <a:cxnLst/>
            <a:rect r="r" b="b" t="t" l="l"/>
            <a:pathLst>
              <a:path h="3607738" w="3332238">
                <a:moveTo>
                  <a:pt x="0" y="0"/>
                </a:moveTo>
                <a:lnTo>
                  <a:pt x="3332238" y="0"/>
                </a:lnTo>
                <a:lnTo>
                  <a:pt x="3332238" y="3607738"/>
                </a:lnTo>
                <a:lnTo>
                  <a:pt x="0" y="3607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119976" y="1062998"/>
            <a:ext cx="6900858" cy="421623"/>
          </a:xfrm>
          <a:prstGeom prst="rect">
            <a:avLst/>
          </a:prstGeom>
        </p:spPr>
        <p:txBody>
          <a:bodyPr anchor="t" rtlCol="false" tIns="0" lIns="0" bIns="0" rIns="0">
            <a:spAutoFit/>
          </a:bodyPr>
          <a:lstStyle/>
          <a:p>
            <a:pPr algn="l">
              <a:lnSpc>
                <a:spcPts val="3520"/>
              </a:lnSpc>
            </a:pPr>
            <a:r>
              <a:rPr lang="en-US" b="true" sz="2200" spc="44">
                <a:solidFill>
                  <a:srgbClr val="000000"/>
                </a:solidFill>
                <a:latin typeface="Roboto Bold"/>
                <a:ea typeface="Roboto Bold"/>
                <a:cs typeface="Roboto Bold"/>
                <a:sym typeface="Roboto Bold"/>
              </a:rPr>
              <a:t> USER TYPES</a:t>
            </a:r>
          </a:p>
        </p:txBody>
      </p:sp>
      <p:sp>
        <p:nvSpPr>
          <p:cNvPr name="TextBox 13" id="13"/>
          <p:cNvSpPr txBox="true"/>
          <p:nvPr/>
        </p:nvSpPr>
        <p:spPr>
          <a:xfrm rot="0">
            <a:off x="1289390" y="136079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
        <p:nvSpPr>
          <p:cNvPr name="TextBox 14" id="14"/>
          <p:cNvSpPr txBox="true"/>
          <p:nvPr/>
        </p:nvSpPr>
        <p:spPr>
          <a:xfrm rot="0">
            <a:off x="1157289" y="8338776"/>
            <a:ext cx="3930208" cy="1557716"/>
          </a:xfrm>
          <a:prstGeom prst="rect">
            <a:avLst/>
          </a:prstGeom>
        </p:spPr>
        <p:txBody>
          <a:bodyPr anchor="t" rtlCol="false" tIns="0" lIns="0" bIns="0" rIns="0">
            <a:spAutoFit/>
          </a:bodyPr>
          <a:lstStyle/>
          <a:p>
            <a:pPr algn="l" marL="474979" indent="-237490" lvl="1">
              <a:lnSpc>
                <a:spcPts val="3123"/>
              </a:lnSpc>
              <a:buFont typeface="Arial"/>
              <a:buChar char="•"/>
            </a:pPr>
            <a:r>
              <a:rPr lang="en-US" sz="2199">
                <a:solidFill>
                  <a:srgbClr val="FFFFFF"/>
                </a:solidFill>
                <a:latin typeface="HK Grotesk"/>
                <a:ea typeface="HK Grotesk"/>
                <a:cs typeface="HK Grotesk"/>
                <a:sym typeface="HK Grotesk"/>
              </a:rPr>
              <a:t>Individual or family-focused on specific dietary needs (e.g., vegan, gluten-free, low-carb).</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25" y="102870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81916" y="2408960"/>
            <a:ext cx="4280954" cy="11028060"/>
            <a:chOff x="0" y="0"/>
            <a:chExt cx="2731122" cy="7035575"/>
          </a:xfrm>
        </p:grpSpPr>
        <p:sp>
          <p:nvSpPr>
            <p:cNvPr name="Freeform 4" id="4"/>
            <p:cNvSpPr/>
            <p:nvPr/>
          </p:nvSpPr>
          <p:spPr>
            <a:xfrm flipH="false" flipV="false" rot="0">
              <a:off x="0" y="0"/>
              <a:ext cx="2731122" cy="7035574"/>
            </a:xfrm>
            <a:custGeom>
              <a:avLst/>
              <a:gdLst/>
              <a:ahLst/>
              <a:cxnLst/>
              <a:rect r="r" b="b" t="t" l="l"/>
              <a:pathLst>
                <a:path h="7035574" w="2731122">
                  <a:moveTo>
                    <a:pt x="2606662" y="7035574"/>
                  </a:moveTo>
                  <a:lnTo>
                    <a:pt x="124460" y="7035574"/>
                  </a:lnTo>
                  <a:cubicBezTo>
                    <a:pt x="55880" y="7035574"/>
                    <a:pt x="0" y="6979695"/>
                    <a:pt x="0" y="6911115"/>
                  </a:cubicBezTo>
                  <a:lnTo>
                    <a:pt x="0" y="124460"/>
                  </a:lnTo>
                  <a:cubicBezTo>
                    <a:pt x="0" y="55880"/>
                    <a:pt x="55880" y="0"/>
                    <a:pt x="124460" y="0"/>
                  </a:cubicBezTo>
                  <a:lnTo>
                    <a:pt x="2606662" y="0"/>
                  </a:lnTo>
                  <a:cubicBezTo>
                    <a:pt x="2675242" y="0"/>
                    <a:pt x="2731122" y="55880"/>
                    <a:pt x="2731122" y="124460"/>
                  </a:cubicBezTo>
                  <a:lnTo>
                    <a:pt x="2731122" y="6911115"/>
                  </a:lnTo>
                  <a:cubicBezTo>
                    <a:pt x="2731122" y="6979695"/>
                    <a:pt x="2675242" y="7035574"/>
                    <a:pt x="2606662" y="7035574"/>
                  </a:cubicBezTo>
                  <a:close/>
                </a:path>
              </a:pathLst>
            </a:custGeom>
            <a:solidFill>
              <a:srgbClr val="3A72B2"/>
            </a:solidFill>
          </p:spPr>
        </p:sp>
      </p:grpSp>
      <p:grpSp>
        <p:nvGrpSpPr>
          <p:cNvPr name="Group 5" id="5"/>
          <p:cNvGrpSpPr/>
          <p:nvPr/>
        </p:nvGrpSpPr>
        <p:grpSpPr>
          <a:xfrm rot="0">
            <a:off x="1289390" y="6252865"/>
            <a:ext cx="3577543" cy="1140877"/>
            <a:chOff x="0" y="0"/>
            <a:chExt cx="4770058" cy="1521170"/>
          </a:xfrm>
        </p:grpSpPr>
        <p:grpSp>
          <p:nvGrpSpPr>
            <p:cNvPr name="Group 6" id="6"/>
            <p:cNvGrpSpPr/>
            <p:nvPr/>
          </p:nvGrpSpPr>
          <p:grpSpPr>
            <a:xfrm rot="0">
              <a:off x="0" y="0"/>
              <a:ext cx="4770058" cy="1521170"/>
              <a:chOff x="0" y="0"/>
              <a:chExt cx="1645415" cy="524722"/>
            </a:xfrm>
          </p:grpSpPr>
          <p:sp>
            <p:nvSpPr>
              <p:cNvPr name="Freeform 7" id="7"/>
              <p:cNvSpPr/>
              <p:nvPr/>
            </p:nvSpPr>
            <p:spPr>
              <a:xfrm flipH="false" flipV="false" rot="0">
                <a:off x="0" y="0"/>
                <a:ext cx="1645415" cy="524722"/>
              </a:xfrm>
              <a:custGeom>
                <a:avLst/>
                <a:gdLst/>
                <a:ahLst/>
                <a:cxnLst/>
                <a:rect r="r" b="b" t="t" l="l"/>
                <a:pathLst>
                  <a:path h="524722" w="1645415">
                    <a:moveTo>
                      <a:pt x="1442215" y="0"/>
                    </a:moveTo>
                    <a:cubicBezTo>
                      <a:pt x="1554440" y="0"/>
                      <a:pt x="1645415" y="117463"/>
                      <a:pt x="1645415" y="262361"/>
                    </a:cubicBezTo>
                    <a:cubicBezTo>
                      <a:pt x="1645415" y="407259"/>
                      <a:pt x="1554440" y="524722"/>
                      <a:pt x="1442215" y="524722"/>
                    </a:cubicBezTo>
                    <a:lnTo>
                      <a:pt x="203200" y="524722"/>
                    </a:lnTo>
                    <a:cubicBezTo>
                      <a:pt x="90976" y="524722"/>
                      <a:pt x="0" y="407259"/>
                      <a:pt x="0" y="262361"/>
                    </a:cubicBezTo>
                    <a:cubicBezTo>
                      <a:pt x="0" y="117463"/>
                      <a:pt x="90976" y="0"/>
                      <a:pt x="203200" y="0"/>
                    </a:cubicBezTo>
                    <a:close/>
                  </a:path>
                </a:pathLst>
              </a:custGeom>
              <a:solidFill>
                <a:srgbClr val="79AEEA"/>
              </a:solidFill>
            </p:spPr>
          </p:sp>
          <p:sp>
            <p:nvSpPr>
              <p:cNvPr name="TextBox 8" id="8"/>
              <p:cNvSpPr txBox="true"/>
              <p:nvPr/>
            </p:nvSpPr>
            <p:spPr>
              <a:xfrm>
                <a:off x="0" y="-28575"/>
                <a:ext cx="1645415" cy="553297"/>
              </a:xfrm>
              <a:prstGeom prst="rect">
                <a:avLst/>
              </a:prstGeom>
            </p:spPr>
            <p:txBody>
              <a:bodyPr anchor="ctr" rtlCol="false" tIns="50800" lIns="50800" bIns="50800" rIns="50800"/>
              <a:lstStyle/>
              <a:p>
                <a:pPr algn="ctr">
                  <a:lnSpc>
                    <a:spcPts val="2698"/>
                  </a:lnSpc>
                </a:pPr>
              </a:p>
            </p:txBody>
          </p:sp>
        </p:grpSp>
        <p:sp>
          <p:nvSpPr>
            <p:cNvPr name="TextBox 9" id="9"/>
            <p:cNvSpPr txBox="true"/>
            <p:nvPr/>
          </p:nvSpPr>
          <p:spPr>
            <a:xfrm rot="0">
              <a:off x="416866" y="128738"/>
              <a:ext cx="3902883" cy="1349419"/>
            </a:xfrm>
            <a:prstGeom prst="rect">
              <a:avLst/>
            </a:prstGeom>
          </p:spPr>
          <p:txBody>
            <a:bodyPr anchor="t" rtlCol="false" tIns="0" lIns="0" bIns="0" rIns="0">
              <a:spAutoFit/>
            </a:bodyPr>
            <a:lstStyle/>
            <a:p>
              <a:pPr algn="ctr" marL="0" indent="0" lvl="0">
                <a:lnSpc>
                  <a:spcPts val="3720"/>
                </a:lnSpc>
                <a:spcBef>
                  <a:spcPct val="0"/>
                </a:spcBef>
              </a:pPr>
              <a:r>
                <a:rPr lang="en-US" b="true" sz="3100">
                  <a:solidFill>
                    <a:srgbClr val="012B1B"/>
                  </a:solidFill>
                  <a:latin typeface="Kitchakan Bold"/>
                  <a:ea typeface="Kitchakan Bold"/>
                  <a:cs typeface="Kitchakan Bold"/>
                  <a:sym typeface="Kitchakan Bold"/>
                </a:rPr>
                <a:t>THE BUDGET-CONSCIOUS SHOPPER</a:t>
              </a:r>
            </a:p>
          </p:txBody>
        </p:sp>
      </p:grpSp>
      <p:sp>
        <p:nvSpPr>
          <p:cNvPr name="TextBox 10" id="10"/>
          <p:cNvSpPr txBox="true"/>
          <p:nvPr/>
        </p:nvSpPr>
        <p:spPr>
          <a:xfrm rot="0">
            <a:off x="7119976" y="2071519"/>
            <a:ext cx="11644581" cy="8793934"/>
          </a:xfrm>
          <a:prstGeom prst="rect">
            <a:avLst/>
          </a:prstGeom>
        </p:spPr>
        <p:txBody>
          <a:bodyPr anchor="t" rtlCol="false" tIns="0" lIns="0" bIns="0" rIns="0">
            <a:spAutoFit/>
          </a:bodyPr>
          <a:lstStyle/>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Goals: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Maximize value for money without sacrificing quality.</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Stay within a defined budget while shopping.</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Find sales, discounts, and promotions.</a:t>
            </a:r>
          </a:p>
          <a:p>
            <a:pPr algn="l">
              <a:lnSpc>
                <a:spcPts val="3833"/>
              </a:lnSpc>
            </a:pPr>
          </a:p>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Challenges: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Difficulty sticking to a budget when shopping in-store.</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Lack of visibility into savings opportunities.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Struggling to manage frequent price fluctuations.</a:t>
            </a:r>
          </a:p>
          <a:p>
            <a:pPr algn="l">
              <a:lnSpc>
                <a:spcPts val="3833"/>
              </a:lnSpc>
            </a:pPr>
          </a:p>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Behaviors: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Relies on budget filters and real-time price comparisons.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Tracks expenses with app-integrated summaries.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Explores sales or promotions before and during shopping.</a:t>
            </a:r>
          </a:p>
          <a:p>
            <a:pPr algn="l">
              <a:lnSpc>
                <a:spcPts val="3193"/>
              </a:lnSpc>
            </a:pPr>
          </a:p>
          <a:p>
            <a:pPr algn="l">
              <a:lnSpc>
                <a:spcPts val="3193"/>
              </a:lnSpc>
            </a:pPr>
          </a:p>
          <a:p>
            <a:pPr algn="l">
              <a:lnSpc>
                <a:spcPts val="3193"/>
              </a:lnSpc>
            </a:pPr>
          </a:p>
          <a:p>
            <a:pPr algn="l">
              <a:lnSpc>
                <a:spcPts val="3193"/>
              </a:lnSpc>
            </a:pPr>
          </a:p>
          <a:p>
            <a:pPr algn="l">
              <a:lnSpc>
                <a:spcPts val="3193"/>
              </a:lnSpc>
            </a:pPr>
          </a:p>
        </p:txBody>
      </p:sp>
      <p:sp>
        <p:nvSpPr>
          <p:cNvPr name="Freeform 11" id="11"/>
          <p:cNvSpPr/>
          <p:nvPr/>
        </p:nvSpPr>
        <p:spPr>
          <a:xfrm flipH="false" flipV="false" rot="0">
            <a:off x="1177656" y="2465235"/>
            <a:ext cx="3915783" cy="3787630"/>
          </a:xfrm>
          <a:custGeom>
            <a:avLst/>
            <a:gdLst/>
            <a:ahLst/>
            <a:cxnLst/>
            <a:rect r="r" b="b" t="t" l="l"/>
            <a:pathLst>
              <a:path h="3787630" w="3915783">
                <a:moveTo>
                  <a:pt x="0" y="0"/>
                </a:moveTo>
                <a:lnTo>
                  <a:pt x="3915783" y="0"/>
                </a:lnTo>
                <a:lnTo>
                  <a:pt x="3915783" y="3787630"/>
                </a:lnTo>
                <a:lnTo>
                  <a:pt x="0" y="3787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7119976" y="1062998"/>
            <a:ext cx="6900858" cy="421623"/>
          </a:xfrm>
          <a:prstGeom prst="rect">
            <a:avLst/>
          </a:prstGeom>
        </p:spPr>
        <p:txBody>
          <a:bodyPr anchor="t" rtlCol="false" tIns="0" lIns="0" bIns="0" rIns="0">
            <a:spAutoFit/>
          </a:bodyPr>
          <a:lstStyle/>
          <a:p>
            <a:pPr algn="l">
              <a:lnSpc>
                <a:spcPts val="3520"/>
              </a:lnSpc>
            </a:pPr>
            <a:r>
              <a:rPr lang="en-US" b="true" sz="2200" spc="44">
                <a:solidFill>
                  <a:srgbClr val="000000"/>
                </a:solidFill>
                <a:latin typeface="Roboto Bold"/>
                <a:ea typeface="Roboto Bold"/>
                <a:cs typeface="Roboto Bold"/>
                <a:sym typeface="Roboto Bold"/>
              </a:rPr>
              <a:t> USER TYPES</a:t>
            </a:r>
          </a:p>
        </p:txBody>
      </p:sp>
      <p:sp>
        <p:nvSpPr>
          <p:cNvPr name="TextBox 13" id="13"/>
          <p:cNvSpPr txBox="true"/>
          <p:nvPr/>
        </p:nvSpPr>
        <p:spPr>
          <a:xfrm rot="0">
            <a:off x="1289390" y="136079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
        <p:nvSpPr>
          <p:cNvPr name="TextBox 14" id="14"/>
          <p:cNvSpPr txBox="true"/>
          <p:nvPr/>
        </p:nvSpPr>
        <p:spPr>
          <a:xfrm rot="0">
            <a:off x="1177656" y="7879517"/>
            <a:ext cx="3930208" cy="1167208"/>
          </a:xfrm>
          <a:prstGeom prst="rect">
            <a:avLst/>
          </a:prstGeom>
        </p:spPr>
        <p:txBody>
          <a:bodyPr anchor="t" rtlCol="false" tIns="0" lIns="0" bIns="0" rIns="0">
            <a:spAutoFit/>
          </a:bodyPr>
          <a:lstStyle/>
          <a:p>
            <a:pPr algn="l" marL="474979" indent="-237490" lvl="1">
              <a:lnSpc>
                <a:spcPts val="3123"/>
              </a:lnSpc>
              <a:buFont typeface="Arial"/>
              <a:buChar char="•"/>
            </a:pPr>
            <a:r>
              <a:rPr lang="en-US" sz="2199">
                <a:solidFill>
                  <a:srgbClr val="FFFFFF"/>
                </a:solidFill>
                <a:latin typeface="HK Grotesk"/>
                <a:ea typeface="HK Grotesk"/>
                <a:cs typeface="HK Grotesk"/>
                <a:sym typeface="HK Grotesk"/>
              </a:rPr>
              <a:t>Student, family caregiver, or individual managing a tight budget.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8225" y="1028700"/>
            <a:ext cx="4254645" cy="1345531"/>
          </a:xfrm>
          <a:custGeom>
            <a:avLst/>
            <a:gdLst/>
            <a:ahLst/>
            <a:cxnLst/>
            <a:rect r="r" b="b" t="t" l="l"/>
            <a:pathLst>
              <a:path h="1345531" w="4254645">
                <a:moveTo>
                  <a:pt x="0" y="0"/>
                </a:moveTo>
                <a:lnTo>
                  <a:pt x="4254645" y="0"/>
                </a:lnTo>
                <a:lnTo>
                  <a:pt x="4254645" y="1345531"/>
                </a:lnTo>
                <a:lnTo>
                  <a:pt x="0" y="13455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981916" y="2408960"/>
            <a:ext cx="4280954" cy="11028060"/>
            <a:chOff x="0" y="0"/>
            <a:chExt cx="2731122" cy="7035575"/>
          </a:xfrm>
        </p:grpSpPr>
        <p:sp>
          <p:nvSpPr>
            <p:cNvPr name="Freeform 4" id="4"/>
            <p:cNvSpPr/>
            <p:nvPr/>
          </p:nvSpPr>
          <p:spPr>
            <a:xfrm flipH="false" flipV="false" rot="0">
              <a:off x="0" y="0"/>
              <a:ext cx="2731122" cy="7035574"/>
            </a:xfrm>
            <a:custGeom>
              <a:avLst/>
              <a:gdLst/>
              <a:ahLst/>
              <a:cxnLst/>
              <a:rect r="r" b="b" t="t" l="l"/>
              <a:pathLst>
                <a:path h="7035574" w="2731122">
                  <a:moveTo>
                    <a:pt x="2606662" y="7035574"/>
                  </a:moveTo>
                  <a:lnTo>
                    <a:pt x="124460" y="7035574"/>
                  </a:lnTo>
                  <a:cubicBezTo>
                    <a:pt x="55880" y="7035574"/>
                    <a:pt x="0" y="6979695"/>
                    <a:pt x="0" y="6911115"/>
                  </a:cubicBezTo>
                  <a:lnTo>
                    <a:pt x="0" y="124460"/>
                  </a:lnTo>
                  <a:cubicBezTo>
                    <a:pt x="0" y="55880"/>
                    <a:pt x="55880" y="0"/>
                    <a:pt x="124460" y="0"/>
                  </a:cubicBezTo>
                  <a:lnTo>
                    <a:pt x="2606662" y="0"/>
                  </a:lnTo>
                  <a:cubicBezTo>
                    <a:pt x="2675242" y="0"/>
                    <a:pt x="2731122" y="55880"/>
                    <a:pt x="2731122" y="124460"/>
                  </a:cubicBezTo>
                  <a:lnTo>
                    <a:pt x="2731122" y="6911115"/>
                  </a:lnTo>
                  <a:cubicBezTo>
                    <a:pt x="2731122" y="6979695"/>
                    <a:pt x="2675242" y="7035574"/>
                    <a:pt x="2606662" y="7035574"/>
                  </a:cubicBezTo>
                  <a:close/>
                </a:path>
              </a:pathLst>
            </a:custGeom>
            <a:solidFill>
              <a:srgbClr val="3A72B2"/>
            </a:solidFill>
          </p:spPr>
        </p:sp>
      </p:grpSp>
      <p:grpSp>
        <p:nvGrpSpPr>
          <p:cNvPr name="Group 5" id="5"/>
          <p:cNvGrpSpPr/>
          <p:nvPr/>
        </p:nvGrpSpPr>
        <p:grpSpPr>
          <a:xfrm rot="0">
            <a:off x="1289390" y="6004980"/>
            <a:ext cx="3642142" cy="1636647"/>
            <a:chOff x="0" y="0"/>
            <a:chExt cx="4856189" cy="2182196"/>
          </a:xfrm>
        </p:grpSpPr>
        <p:grpSp>
          <p:nvGrpSpPr>
            <p:cNvPr name="Group 6" id="6"/>
            <p:cNvGrpSpPr/>
            <p:nvPr/>
          </p:nvGrpSpPr>
          <p:grpSpPr>
            <a:xfrm rot="0">
              <a:off x="0" y="0"/>
              <a:ext cx="4856189" cy="2182196"/>
              <a:chOff x="0" y="0"/>
              <a:chExt cx="1645415" cy="739390"/>
            </a:xfrm>
          </p:grpSpPr>
          <p:sp>
            <p:nvSpPr>
              <p:cNvPr name="Freeform 7" id="7"/>
              <p:cNvSpPr/>
              <p:nvPr/>
            </p:nvSpPr>
            <p:spPr>
              <a:xfrm flipH="false" flipV="false" rot="0">
                <a:off x="0" y="0"/>
                <a:ext cx="1645415" cy="739390"/>
              </a:xfrm>
              <a:custGeom>
                <a:avLst/>
                <a:gdLst/>
                <a:ahLst/>
                <a:cxnLst/>
                <a:rect r="r" b="b" t="t" l="l"/>
                <a:pathLst>
                  <a:path h="739390" w="1645415">
                    <a:moveTo>
                      <a:pt x="1442215" y="0"/>
                    </a:moveTo>
                    <a:cubicBezTo>
                      <a:pt x="1554440" y="0"/>
                      <a:pt x="1645415" y="165518"/>
                      <a:pt x="1645415" y="369695"/>
                    </a:cubicBezTo>
                    <a:cubicBezTo>
                      <a:pt x="1645415" y="573872"/>
                      <a:pt x="1554440" y="739390"/>
                      <a:pt x="1442215" y="739390"/>
                    </a:cubicBezTo>
                    <a:lnTo>
                      <a:pt x="203200" y="739390"/>
                    </a:lnTo>
                    <a:cubicBezTo>
                      <a:pt x="90976" y="739390"/>
                      <a:pt x="0" y="573872"/>
                      <a:pt x="0" y="369695"/>
                    </a:cubicBezTo>
                    <a:cubicBezTo>
                      <a:pt x="0" y="165518"/>
                      <a:pt x="90976" y="0"/>
                      <a:pt x="203200" y="0"/>
                    </a:cubicBezTo>
                    <a:close/>
                  </a:path>
                </a:pathLst>
              </a:custGeom>
              <a:solidFill>
                <a:srgbClr val="79AEEA"/>
              </a:solidFill>
            </p:spPr>
          </p:sp>
          <p:sp>
            <p:nvSpPr>
              <p:cNvPr name="TextBox 8" id="8"/>
              <p:cNvSpPr txBox="true"/>
              <p:nvPr/>
            </p:nvSpPr>
            <p:spPr>
              <a:xfrm>
                <a:off x="0" y="-28575"/>
                <a:ext cx="1645415" cy="767965"/>
              </a:xfrm>
              <a:prstGeom prst="rect">
                <a:avLst/>
              </a:prstGeom>
            </p:spPr>
            <p:txBody>
              <a:bodyPr anchor="ctr" rtlCol="false" tIns="50800" lIns="50800" bIns="50800" rIns="50800"/>
              <a:lstStyle/>
              <a:p>
                <a:pPr algn="ctr">
                  <a:lnSpc>
                    <a:spcPts val="2698"/>
                  </a:lnSpc>
                </a:pPr>
              </a:p>
            </p:txBody>
          </p:sp>
        </p:grpSp>
        <p:sp>
          <p:nvSpPr>
            <p:cNvPr name="TextBox 9" id="9"/>
            <p:cNvSpPr txBox="true"/>
            <p:nvPr/>
          </p:nvSpPr>
          <p:spPr>
            <a:xfrm rot="0">
              <a:off x="424394" y="142479"/>
              <a:ext cx="3973356" cy="1995928"/>
            </a:xfrm>
            <a:prstGeom prst="rect">
              <a:avLst/>
            </a:prstGeom>
          </p:spPr>
          <p:txBody>
            <a:bodyPr anchor="t" rtlCol="false" tIns="0" lIns="0" bIns="0" rIns="0">
              <a:spAutoFit/>
            </a:bodyPr>
            <a:lstStyle/>
            <a:p>
              <a:pPr algn="ctr">
                <a:lnSpc>
                  <a:spcPts val="3787"/>
                </a:lnSpc>
              </a:pPr>
            </a:p>
            <a:p>
              <a:pPr algn="ctr" marL="0" indent="0" lvl="0">
                <a:lnSpc>
                  <a:spcPts val="3787"/>
                </a:lnSpc>
                <a:spcBef>
                  <a:spcPct val="0"/>
                </a:spcBef>
              </a:pPr>
              <a:r>
                <a:rPr lang="en-US" b="true" sz="3155">
                  <a:solidFill>
                    <a:srgbClr val="012B1B"/>
                  </a:solidFill>
                  <a:latin typeface="Kitchakan Bold"/>
                  <a:ea typeface="Kitchakan Bold"/>
                  <a:cs typeface="Kitchakan Bold"/>
                  <a:sym typeface="Kitchakan Bold"/>
                </a:rPr>
                <a:t> THE TIME-STRAPPED PARENT</a:t>
              </a:r>
            </a:p>
          </p:txBody>
        </p:sp>
      </p:grpSp>
      <p:sp>
        <p:nvSpPr>
          <p:cNvPr name="Freeform 10" id="10"/>
          <p:cNvSpPr/>
          <p:nvPr/>
        </p:nvSpPr>
        <p:spPr>
          <a:xfrm flipH="false" flipV="false" rot="0">
            <a:off x="1015187" y="2507172"/>
            <a:ext cx="4125949" cy="3202768"/>
          </a:xfrm>
          <a:custGeom>
            <a:avLst/>
            <a:gdLst/>
            <a:ahLst/>
            <a:cxnLst/>
            <a:rect r="r" b="b" t="t" l="l"/>
            <a:pathLst>
              <a:path h="3202768" w="4125949">
                <a:moveTo>
                  <a:pt x="0" y="0"/>
                </a:moveTo>
                <a:lnTo>
                  <a:pt x="4125949" y="0"/>
                </a:lnTo>
                <a:lnTo>
                  <a:pt x="4125949" y="3202768"/>
                </a:lnTo>
                <a:lnTo>
                  <a:pt x="0" y="3202768"/>
                </a:lnTo>
                <a:lnTo>
                  <a:pt x="0" y="0"/>
                </a:lnTo>
                <a:close/>
              </a:path>
            </a:pathLst>
          </a:custGeom>
          <a:blipFill>
            <a:blip r:embed="rId5"/>
            <a:stretch>
              <a:fillRect l="0" t="0" r="0" b="0"/>
            </a:stretch>
          </a:blipFill>
        </p:spPr>
      </p:sp>
      <p:sp>
        <p:nvSpPr>
          <p:cNvPr name="TextBox 11" id="11"/>
          <p:cNvSpPr txBox="true"/>
          <p:nvPr/>
        </p:nvSpPr>
        <p:spPr>
          <a:xfrm rot="0">
            <a:off x="7119976" y="2071519"/>
            <a:ext cx="11644581" cy="9765451"/>
          </a:xfrm>
          <a:prstGeom prst="rect">
            <a:avLst/>
          </a:prstGeom>
        </p:spPr>
        <p:txBody>
          <a:bodyPr anchor="t" rtlCol="false" tIns="0" lIns="0" bIns="0" rIns="0">
            <a:spAutoFit/>
          </a:bodyPr>
          <a:lstStyle/>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Goals:</a:t>
            </a:r>
          </a:p>
          <a:p>
            <a:pPr algn="l">
              <a:lnSpc>
                <a:spcPts val="3833"/>
              </a:lnSpc>
            </a:pPr>
          </a:p>
          <a:p>
            <a:pPr algn="l" marL="1551731" indent="-387933" lvl="3">
              <a:lnSpc>
                <a:spcPts val="3833"/>
              </a:lnSpc>
              <a:buFont typeface="Arial"/>
              <a:buChar char="￭"/>
            </a:pPr>
            <a:r>
              <a:rPr lang="en-US" sz="2395" spc="47">
                <a:solidFill>
                  <a:srgbClr val="000000"/>
                </a:solidFill>
                <a:latin typeface="Roboto"/>
                <a:ea typeface="Roboto"/>
                <a:cs typeface="Roboto"/>
                <a:sym typeface="Roboto"/>
              </a:rPr>
              <a:t>Shop efficiently to cater to diverse family needs.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Balance nutritional priorities with children’s preferences.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Avoid stress during grocery shopping trips.</a:t>
            </a:r>
          </a:p>
          <a:p>
            <a:pPr algn="l">
              <a:lnSpc>
                <a:spcPts val="3833"/>
              </a:lnSpc>
            </a:pPr>
          </a:p>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Challenges:</a:t>
            </a:r>
          </a:p>
          <a:p>
            <a:pPr algn="l">
              <a:lnSpc>
                <a:spcPts val="3833"/>
              </a:lnSpc>
            </a:pPr>
          </a:p>
          <a:p>
            <a:pPr algn="l" marL="1551731" indent="-387933" lvl="3">
              <a:lnSpc>
                <a:spcPts val="3833"/>
              </a:lnSpc>
              <a:buFont typeface="Arial"/>
              <a:buChar char="￭"/>
            </a:pPr>
            <a:r>
              <a:rPr lang="en-US" sz="2395" spc="47">
                <a:solidFill>
                  <a:srgbClr val="000000"/>
                </a:solidFill>
                <a:latin typeface="Roboto"/>
                <a:ea typeface="Roboto"/>
                <a:cs typeface="Roboto"/>
                <a:sym typeface="Roboto"/>
              </a:rPr>
              <a:t>Juggling multiple lists for different family members.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Managing distractions while shopping with kids.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Ensuring purchases align with meal planning and dietary needs.</a:t>
            </a:r>
          </a:p>
          <a:p>
            <a:pPr algn="l">
              <a:lnSpc>
                <a:spcPts val="3833"/>
              </a:lnSpc>
            </a:pPr>
          </a:p>
          <a:p>
            <a:pPr algn="l" marL="517244" indent="-258622" lvl="1">
              <a:lnSpc>
                <a:spcPts val="3833"/>
              </a:lnSpc>
              <a:buFont typeface="Arial"/>
              <a:buChar char="•"/>
            </a:pPr>
            <a:r>
              <a:rPr lang="en-US" b="true" sz="2395" spc="47">
                <a:solidFill>
                  <a:srgbClr val="000000"/>
                </a:solidFill>
                <a:latin typeface="Roboto Bold"/>
                <a:ea typeface="Roboto Bold"/>
                <a:cs typeface="Roboto Bold"/>
                <a:sym typeface="Roboto Bold"/>
              </a:rPr>
              <a:t>Behaviors: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Prefers personalized list creation based on family preferences.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Uses in-store navigation to quickly locate items.</a:t>
            </a:r>
          </a:p>
          <a:p>
            <a:pPr algn="l" marL="1551731" indent="-387933" lvl="3">
              <a:lnSpc>
                <a:spcPts val="3833"/>
              </a:lnSpc>
              <a:buFont typeface="Arial"/>
              <a:buChar char="￭"/>
            </a:pPr>
            <a:r>
              <a:rPr lang="en-US" sz="2395" spc="47">
                <a:solidFill>
                  <a:srgbClr val="000000"/>
                </a:solidFill>
                <a:latin typeface="Roboto"/>
                <a:ea typeface="Roboto"/>
                <a:cs typeface="Roboto"/>
                <a:sym typeface="Roboto"/>
              </a:rPr>
              <a:t>Incorporates dietary filters for specific family members.</a:t>
            </a:r>
          </a:p>
          <a:p>
            <a:pPr algn="l">
              <a:lnSpc>
                <a:spcPts val="3193"/>
              </a:lnSpc>
            </a:pPr>
          </a:p>
          <a:p>
            <a:pPr algn="l">
              <a:lnSpc>
                <a:spcPts val="3193"/>
              </a:lnSpc>
            </a:pPr>
          </a:p>
          <a:p>
            <a:pPr algn="l">
              <a:lnSpc>
                <a:spcPts val="3193"/>
              </a:lnSpc>
            </a:pPr>
          </a:p>
          <a:p>
            <a:pPr algn="l">
              <a:lnSpc>
                <a:spcPts val="3193"/>
              </a:lnSpc>
            </a:pPr>
          </a:p>
          <a:p>
            <a:pPr algn="l">
              <a:lnSpc>
                <a:spcPts val="3193"/>
              </a:lnSpc>
            </a:pPr>
          </a:p>
        </p:txBody>
      </p:sp>
      <p:sp>
        <p:nvSpPr>
          <p:cNvPr name="TextBox 12" id="12"/>
          <p:cNvSpPr txBox="true"/>
          <p:nvPr/>
        </p:nvSpPr>
        <p:spPr>
          <a:xfrm rot="0">
            <a:off x="7119976" y="1062998"/>
            <a:ext cx="6900858" cy="421623"/>
          </a:xfrm>
          <a:prstGeom prst="rect">
            <a:avLst/>
          </a:prstGeom>
        </p:spPr>
        <p:txBody>
          <a:bodyPr anchor="t" rtlCol="false" tIns="0" lIns="0" bIns="0" rIns="0">
            <a:spAutoFit/>
          </a:bodyPr>
          <a:lstStyle/>
          <a:p>
            <a:pPr algn="l">
              <a:lnSpc>
                <a:spcPts val="3520"/>
              </a:lnSpc>
            </a:pPr>
            <a:r>
              <a:rPr lang="en-US" b="true" sz="2200" spc="44">
                <a:solidFill>
                  <a:srgbClr val="000000"/>
                </a:solidFill>
                <a:latin typeface="Roboto Bold"/>
                <a:ea typeface="Roboto Bold"/>
                <a:cs typeface="Roboto Bold"/>
                <a:sym typeface="Roboto Bold"/>
              </a:rPr>
              <a:t> USER TYPES</a:t>
            </a:r>
          </a:p>
        </p:txBody>
      </p:sp>
      <p:sp>
        <p:nvSpPr>
          <p:cNvPr name="TextBox 13" id="13"/>
          <p:cNvSpPr txBox="true"/>
          <p:nvPr/>
        </p:nvSpPr>
        <p:spPr>
          <a:xfrm rot="0">
            <a:off x="1289390" y="1360796"/>
            <a:ext cx="3692315" cy="557514"/>
          </a:xfrm>
          <a:prstGeom prst="rect">
            <a:avLst/>
          </a:prstGeom>
        </p:spPr>
        <p:txBody>
          <a:bodyPr anchor="t" rtlCol="false" tIns="0" lIns="0" bIns="0" rIns="0">
            <a:spAutoFit/>
          </a:bodyPr>
          <a:lstStyle/>
          <a:p>
            <a:pPr algn="ctr">
              <a:lnSpc>
                <a:spcPts val="4639"/>
              </a:lnSpc>
            </a:pPr>
            <a:r>
              <a:rPr lang="en-US" b="true" sz="2899" spc="57" u="sng">
                <a:solidFill>
                  <a:srgbClr val="FFFFFF"/>
                </a:solidFill>
                <a:latin typeface="Roboto Bold"/>
                <a:ea typeface="Roboto Bold"/>
                <a:cs typeface="Roboto Bold"/>
                <a:sym typeface="Roboto Bold"/>
              </a:rPr>
              <a:t>SYSTEM THINKING</a:t>
            </a:r>
          </a:p>
        </p:txBody>
      </p:sp>
      <p:sp>
        <p:nvSpPr>
          <p:cNvPr name="TextBox 14" id="14"/>
          <p:cNvSpPr txBox="true"/>
          <p:nvPr/>
        </p:nvSpPr>
        <p:spPr>
          <a:xfrm rot="0">
            <a:off x="1177656" y="7879517"/>
            <a:ext cx="3930208" cy="1167208"/>
          </a:xfrm>
          <a:prstGeom prst="rect">
            <a:avLst/>
          </a:prstGeom>
        </p:spPr>
        <p:txBody>
          <a:bodyPr anchor="t" rtlCol="false" tIns="0" lIns="0" bIns="0" rIns="0">
            <a:spAutoFit/>
          </a:bodyPr>
          <a:lstStyle/>
          <a:p>
            <a:pPr algn="l" marL="474979" indent="-237490" lvl="1">
              <a:lnSpc>
                <a:spcPts val="3123"/>
              </a:lnSpc>
              <a:buFont typeface="Arial"/>
              <a:buChar char="•"/>
            </a:pPr>
            <a:r>
              <a:rPr lang="en-US" sz="2199">
                <a:solidFill>
                  <a:srgbClr val="FFFFFF"/>
                </a:solidFill>
                <a:latin typeface="HK Grotesk"/>
                <a:ea typeface="HK Grotesk"/>
                <a:cs typeface="HK Grotesk"/>
                <a:sym typeface="HK Grotesk"/>
              </a:rPr>
              <a:t>Parent managing the grocery needs of a family, often with young children.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DAGVw9LekCc</dc:identifier>
  <dcterms:modified xsi:type="dcterms:W3CDTF">2011-08-01T06:04:30Z</dcterms:modified>
  <cp:revision>1</cp:revision>
  <dc:title>HCI 590 Deliverable 3</dc:title>
</cp:coreProperties>
</file>